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39" r:id="rId2"/>
    <p:sldId id="283" r:id="rId3"/>
    <p:sldId id="286" r:id="rId4"/>
    <p:sldId id="333" r:id="rId5"/>
    <p:sldId id="288" r:id="rId6"/>
    <p:sldId id="374" r:id="rId7"/>
    <p:sldId id="289" r:id="rId8"/>
    <p:sldId id="376" r:id="rId9"/>
    <p:sldId id="377" r:id="rId10"/>
    <p:sldId id="378" r:id="rId11"/>
    <p:sldId id="379" r:id="rId12"/>
    <p:sldId id="290" r:id="rId13"/>
    <p:sldId id="292" r:id="rId14"/>
    <p:sldId id="293" r:id="rId15"/>
    <p:sldId id="294" r:id="rId16"/>
    <p:sldId id="295" r:id="rId17"/>
    <p:sldId id="296" r:id="rId18"/>
    <p:sldId id="391" r:id="rId19"/>
    <p:sldId id="324" r:id="rId20"/>
    <p:sldId id="385" r:id="rId21"/>
    <p:sldId id="380" r:id="rId22"/>
    <p:sldId id="381" r:id="rId23"/>
    <p:sldId id="298" r:id="rId24"/>
    <p:sldId id="299" r:id="rId25"/>
    <p:sldId id="302" r:id="rId26"/>
    <p:sldId id="383" r:id="rId27"/>
    <p:sldId id="384" r:id="rId28"/>
    <p:sldId id="394" r:id="rId29"/>
    <p:sldId id="335" r:id="rId30"/>
    <p:sldId id="321" r:id="rId31"/>
    <p:sldId id="284" r:id="rId32"/>
    <p:sldId id="262" r:id="rId33"/>
    <p:sldId id="353" r:id="rId34"/>
    <p:sldId id="259" r:id="rId35"/>
    <p:sldId id="260" r:id="rId36"/>
    <p:sldId id="361" r:id="rId37"/>
    <p:sldId id="263" r:id="rId38"/>
    <p:sldId id="373" r:id="rId39"/>
    <p:sldId id="264" r:id="rId40"/>
    <p:sldId id="265" r:id="rId41"/>
    <p:sldId id="285" r:id="rId42"/>
    <p:sldId id="266" r:id="rId43"/>
    <p:sldId id="268" r:id="rId44"/>
    <p:sldId id="319" r:id="rId45"/>
    <p:sldId id="327" r:id="rId46"/>
    <p:sldId id="325" r:id="rId47"/>
    <p:sldId id="362" r:id="rId48"/>
    <p:sldId id="317" r:id="rId49"/>
    <p:sldId id="354" r:id="rId50"/>
    <p:sldId id="328" r:id="rId51"/>
    <p:sldId id="323" r:id="rId52"/>
    <p:sldId id="392" r:id="rId53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sejeria de Sanidad" initials="CdS" lastIdx="1" clrIdx="0">
    <p:extLst>
      <p:ext uri="{19B8F6BF-5375-455C-9EA6-DF929625EA0E}">
        <p15:presenceInfo xmlns:p15="http://schemas.microsoft.com/office/powerpoint/2012/main" userId="Consejeria de Sanidad" providerId="None"/>
      </p:ext>
    </p:extLst>
  </p:cmAuthor>
  <p:cmAuthor id="2" name="Villar Acevedo.Gloria" initials="VA" lastIdx="0" clrIdx="1">
    <p:extLst>
      <p:ext uri="{19B8F6BF-5375-455C-9EA6-DF929625EA0E}">
        <p15:presenceInfo xmlns:p15="http://schemas.microsoft.com/office/powerpoint/2012/main" userId="S-1-5-21-2000478354-1383384898-1343024091-5468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6395" autoAdjust="0"/>
  </p:normalViewPr>
  <p:slideViewPr>
    <p:cSldViewPr snapToGrid="0">
      <p:cViewPr>
        <p:scale>
          <a:sx n="88" d="100"/>
          <a:sy n="88" d="100"/>
        </p:scale>
        <p:origin x="-195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23D5B-8783-49A7-A4C3-0F5BF529109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F27749-12DA-4A86-83B6-51D53C40CF6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s-ES" sz="1600" b="1" dirty="0" smtClean="0"/>
            <a:t>Participar de todas las maneras posibles</a:t>
          </a:r>
          <a:endParaRPr lang="en-US" sz="1600" dirty="0"/>
        </a:p>
      </dgm:t>
    </dgm:pt>
    <dgm:pt modelId="{98A58ACC-DE44-4538-9470-203D93D32BD9}" type="parTrans" cxnId="{8A10BB16-0BCC-4093-A342-97292159CBAE}">
      <dgm:prSet/>
      <dgm:spPr/>
      <dgm:t>
        <a:bodyPr/>
        <a:lstStyle/>
        <a:p>
          <a:endParaRPr lang="en-US"/>
        </a:p>
      </dgm:t>
    </dgm:pt>
    <dgm:pt modelId="{F1B9F0B8-D1EB-4EE2-B8F9-9B94A89FCFDC}" type="sibTrans" cxnId="{8A10BB16-0BCC-4093-A342-97292159CBAE}">
      <dgm:prSet/>
      <dgm:spPr/>
      <dgm:t>
        <a:bodyPr/>
        <a:lstStyle/>
        <a:p>
          <a:endParaRPr lang="en-US"/>
        </a:p>
      </dgm:t>
    </dgm:pt>
    <dgm:pt modelId="{68C98F00-AC5C-4CB2-A3BA-91FC579857F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s-ES" sz="1600" b="1" dirty="0" smtClean="0"/>
            <a:t>Conocer los </a:t>
          </a:r>
          <a:r>
            <a:rPr lang="es-ES" sz="1600" b="1" dirty="0" err="1" smtClean="0"/>
            <a:t>WPs</a:t>
          </a:r>
          <a:r>
            <a:rPr lang="es-ES" sz="1600" b="1" dirty="0" smtClean="0"/>
            <a:t> con antelación (borradores)</a:t>
          </a:r>
          <a:endParaRPr lang="en-US" sz="1600" dirty="0"/>
        </a:p>
      </dgm:t>
    </dgm:pt>
    <dgm:pt modelId="{B8628721-60AC-4F1D-A285-EB0EC64E5463}" type="parTrans" cxnId="{1A4307B9-B493-4BF9-8C01-946617DA7290}">
      <dgm:prSet/>
      <dgm:spPr/>
      <dgm:t>
        <a:bodyPr/>
        <a:lstStyle/>
        <a:p>
          <a:endParaRPr lang="en-US"/>
        </a:p>
      </dgm:t>
    </dgm:pt>
    <dgm:pt modelId="{F02BFE29-E795-4102-A47D-314F503730AB}" type="sibTrans" cxnId="{1A4307B9-B493-4BF9-8C01-946617DA7290}">
      <dgm:prSet/>
      <dgm:spPr/>
      <dgm:t>
        <a:bodyPr/>
        <a:lstStyle/>
        <a:p>
          <a:endParaRPr lang="en-US"/>
        </a:p>
      </dgm:t>
    </dgm:pt>
    <dgm:pt modelId="{C5AEC947-29CF-4F37-8623-F47521664826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s-ES" sz="1800" b="1" dirty="0" smtClean="0"/>
            <a:t>Asistir a eventos de </a:t>
          </a:r>
          <a:r>
            <a:rPr lang="es-ES" sz="1800" b="1" dirty="0" err="1" smtClean="0"/>
            <a:t>networking</a:t>
          </a:r>
          <a:endParaRPr lang="en-US" sz="1800" dirty="0"/>
        </a:p>
      </dgm:t>
    </dgm:pt>
    <dgm:pt modelId="{04958402-0592-4FE7-A1E1-3A942BD272A7}" type="parTrans" cxnId="{62B4897A-E99F-4472-8280-CFD99C547D1A}">
      <dgm:prSet/>
      <dgm:spPr/>
      <dgm:t>
        <a:bodyPr/>
        <a:lstStyle/>
        <a:p>
          <a:endParaRPr lang="en-US"/>
        </a:p>
      </dgm:t>
    </dgm:pt>
    <dgm:pt modelId="{EF37F40B-38B9-41B8-AA2A-0A720FDE5DD2}" type="sibTrans" cxnId="{62B4897A-E99F-4472-8280-CFD99C547D1A}">
      <dgm:prSet/>
      <dgm:spPr/>
      <dgm:t>
        <a:bodyPr/>
        <a:lstStyle/>
        <a:p>
          <a:endParaRPr lang="en-US"/>
        </a:p>
      </dgm:t>
    </dgm:pt>
    <dgm:pt modelId="{A22F81BC-0105-4708-BAFB-B0DF64283387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s-ES" sz="1400" b="1" dirty="0" smtClean="0"/>
            <a:t>Estar en contacto con los gestores de nuestras Fundaciones y con la UTAPE</a:t>
          </a:r>
          <a:endParaRPr lang="en-US" sz="1400" dirty="0"/>
        </a:p>
      </dgm:t>
    </dgm:pt>
    <dgm:pt modelId="{F2332223-E106-47FC-A1D8-5DF6E195E141}" type="parTrans" cxnId="{15A9DDEC-989B-4001-936C-D03251B981AF}">
      <dgm:prSet/>
      <dgm:spPr/>
      <dgm:t>
        <a:bodyPr/>
        <a:lstStyle/>
        <a:p>
          <a:endParaRPr lang="en-US"/>
        </a:p>
      </dgm:t>
    </dgm:pt>
    <dgm:pt modelId="{B6B5D30D-8804-47C1-AD87-C5C6D731B602}" type="sibTrans" cxnId="{15A9DDEC-989B-4001-936C-D03251B981AF}">
      <dgm:prSet/>
      <dgm:spPr/>
      <dgm:t>
        <a:bodyPr/>
        <a:lstStyle/>
        <a:p>
          <a:endParaRPr lang="en-US"/>
        </a:p>
      </dgm:t>
    </dgm:pt>
    <dgm:pt modelId="{14A0A4D8-8F4E-459D-8558-B23AE1C158C7}" type="pres">
      <dgm:prSet presAssocID="{37423D5B-8783-49A7-A4C3-0F5BF529109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B3C8B0D-5ADB-4225-8BE7-F5758F109F3B}" type="pres">
      <dgm:prSet presAssocID="{2CF27749-12DA-4A86-83B6-51D53C40CF6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F3DFF9-BD26-445D-853B-8103CA5C1D2D}" type="pres">
      <dgm:prSet presAssocID="{F1B9F0B8-D1EB-4EE2-B8F9-9B94A89FCFDC}" presName="sibTrans" presStyleLbl="sibTrans2D1" presStyleIdx="0" presStyleCnt="4"/>
      <dgm:spPr/>
      <dgm:t>
        <a:bodyPr/>
        <a:lstStyle/>
        <a:p>
          <a:endParaRPr lang="es-ES"/>
        </a:p>
      </dgm:t>
    </dgm:pt>
    <dgm:pt modelId="{DCED8008-3654-4B8C-8FE4-D8EAB555C21D}" type="pres">
      <dgm:prSet presAssocID="{F1B9F0B8-D1EB-4EE2-B8F9-9B94A89FCFDC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6906ABA7-4E1C-4346-B756-A48C0260000E}" type="pres">
      <dgm:prSet presAssocID="{68C98F00-AC5C-4CB2-A3BA-91FC579857F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CA2B21-D3E0-46B2-BAB4-24E89E8F2242}" type="pres">
      <dgm:prSet presAssocID="{F02BFE29-E795-4102-A47D-314F503730AB}" presName="sibTrans" presStyleLbl="sibTrans2D1" presStyleIdx="1" presStyleCnt="4"/>
      <dgm:spPr/>
      <dgm:t>
        <a:bodyPr/>
        <a:lstStyle/>
        <a:p>
          <a:endParaRPr lang="es-ES"/>
        </a:p>
      </dgm:t>
    </dgm:pt>
    <dgm:pt modelId="{8A3901FE-AB14-470D-AC60-F343E0623ABB}" type="pres">
      <dgm:prSet presAssocID="{F02BFE29-E795-4102-A47D-314F503730AB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50B0559D-E379-4A7E-8DC3-A8F7F8577218}" type="pres">
      <dgm:prSet presAssocID="{C5AEC947-29CF-4F37-8623-F4752166482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B92DEF-1846-46D4-AA74-F89AEFEE6FD8}" type="pres">
      <dgm:prSet presAssocID="{EF37F40B-38B9-41B8-AA2A-0A720FDE5DD2}" presName="sibTrans" presStyleLbl="sibTrans2D1" presStyleIdx="2" presStyleCnt="4"/>
      <dgm:spPr/>
      <dgm:t>
        <a:bodyPr/>
        <a:lstStyle/>
        <a:p>
          <a:endParaRPr lang="es-ES"/>
        </a:p>
      </dgm:t>
    </dgm:pt>
    <dgm:pt modelId="{C67499A2-4843-4218-B188-88E718739F4F}" type="pres">
      <dgm:prSet presAssocID="{EF37F40B-38B9-41B8-AA2A-0A720FDE5DD2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74993536-5267-4390-9D0F-BAB19BABF4B9}" type="pres">
      <dgm:prSet presAssocID="{A22F81BC-0105-4708-BAFB-B0DF6428338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6DEF36-44F7-4122-8BE1-692ABE1028AC}" type="pres">
      <dgm:prSet presAssocID="{B6B5D30D-8804-47C1-AD87-C5C6D731B602}" presName="sibTrans" presStyleLbl="sibTrans2D1" presStyleIdx="3" presStyleCnt="4"/>
      <dgm:spPr/>
      <dgm:t>
        <a:bodyPr/>
        <a:lstStyle/>
        <a:p>
          <a:endParaRPr lang="es-ES"/>
        </a:p>
      </dgm:t>
    </dgm:pt>
    <dgm:pt modelId="{37400101-1BA3-4CC8-9296-B3F40E6D1E74}" type="pres">
      <dgm:prSet presAssocID="{B6B5D30D-8804-47C1-AD87-C5C6D731B602}" presName="connectorText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88808C27-C967-413C-9585-6596EA27AF10}" type="presOf" srcId="{F02BFE29-E795-4102-A47D-314F503730AB}" destId="{8A3901FE-AB14-470D-AC60-F343E0623ABB}" srcOrd="1" destOrd="0" presId="urn:microsoft.com/office/officeart/2005/8/layout/cycle2"/>
    <dgm:cxn modelId="{15A9DDEC-989B-4001-936C-D03251B981AF}" srcId="{37423D5B-8783-49A7-A4C3-0F5BF5291096}" destId="{A22F81BC-0105-4708-BAFB-B0DF64283387}" srcOrd="3" destOrd="0" parTransId="{F2332223-E106-47FC-A1D8-5DF6E195E141}" sibTransId="{B6B5D30D-8804-47C1-AD87-C5C6D731B602}"/>
    <dgm:cxn modelId="{9D8165D7-DFBD-41DC-8B83-CCD67324CCAC}" type="presOf" srcId="{F1B9F0B8-D1EB-4EE2-B8F9-9B94A89FCFDC}" destId="{F1F3DFF9-BD26-445D-853B-8103CA5C1D2D}" srcOrd="0" destOrd="0" presId="urn:microsoft.com/office/officeart/2005/8/layout/cycle2"/>
    <dgm:cxn modelId="{CB5FF91C-9295-428F-8B13-BA023DBEFDAC}" type="presOf" srcId="{EF37F40B-38B9-41B8-AA2A-0A720FDE5DD2}" destId="{C67499A2-4843-4218-B188-88E718739F4F}" srcOrd="1" destOrd="0" presId="urn:microsoft.com/office/officeart/2005/8/layout/cycle2"/>
    <dgm:cxn modelId="{99D53913-3339-4202-8F17-20906524C4DD}" type="presOf" srcId="{F1B9F0B8-D1EB-4EE2-B8F9-9B94A89FCFDC}" destId="{DCED8008-3654-4B8C-8FE4-D8EAB555C21D}" srcOrd="1" destOrd="0" presId="urn:microsoft.com/office/officeart/2005/8/layout/cycle2"/>
    <dgm:cxn modelId="{63787BDD-CFC6-4A12-ACFC-C9E87C4F4B3D}" type="presOf" srcId="{68C98F00-AC5C-4CB2-A3BA-91FC579857F3}" destId="{6906ABA7-4E1C-4346-B756-A48C0260000E}" srcOrd="0" destOrd="0" presId="urn:microsoft.com/office/officeart/2005/8/layout/cycle2"/>
    <dgm:cxn modelId="{132BF631-BF2E-4B8A-AD06-7128D7C5FA99}" type="presOf" srcId="{C5AEC947-29CF-4F37-8623-F47521664826}" destId="{50B0559D-E379-4A7E-8DC3-A8F7F8577218}" srcOrd="0" destOrd="0" presId="urn:microsoft.com/office/officeart/2005/8/layout/cycle2"/>
    <dgm:cxn modelId="{4A20D62B-657F-46C4-B78E-0E5B647D95C2}" type="presOf" srcId="{B6B5D30D-8804-47C1-AD87-C5C6D731B602}" destId="{BA6DEF36-44F7-4122-8BE1-692ABE1028AC}" srcOrd="0" destOrd="0" presId="urn:microsoft.com/office/officeart/2005/8/layout/cycle2"/>
    <dgm:cxn modelId="{27D61445-B3B1-454A-BFC6-387557FC50D8}" type="presOf" srcId="{37423D5B-8783-49A7-A4C3-0F5BF5291096}" destId="{14A0A4D8-8F4E-459D-8558-B23AE1C158C7}" srcOrd="0" destOrd="0" presId="urn:microsoft.com/office/officeart/2005/8/layout/cycle2"/>
    <dgm:cxn modelId="{1A4307B9-B493-4BF9-8C01-946617DA7290}" srcId="{37423D5B-8783-49A7-A4C3-0F5BF5291096}" destId="{68C98F00-AC5C-4CB2-A3BA-91FC579857F3}" srcOrd="1" destOrd="0" parTransId="{B8628721-60AC-4F1D-A285-EB0EC64E5463}" sibTransId="{F02BFE29-E795-4102-A47D-314F503730AB}"/>
    <dgm:cxn modelId="{80D17A16-C02F-4B1C-A161-7EF9602FEA92}" type="presOf" srcId="{EF37F40B-38B9-41B8-AA2A-0A720FDE5DD2}" destId="{C8B92DEF-1846-46D4-AA74-F89AEFEE6FD8}" srcOrd="0" destOrd="0" presId="urn:microsoft.com/office/officeart/2005/8/layout/cycle2"/>
    <dgm:cxn modelId="{BA9E66B4-D087-4AE1-80E0-F4AB2C8957F6}" type="presOf" srcId="{A22F81BC-0105-4708-BAFB-B0DF64283387}" destId="{74993536-5267-4390-9D0F-BAB19BABF4B9}" srcOrd="0" destOrd="0" presId="urn:microsoft.com/office/officeart/2005/8/layout/cycle2"/>
    <dgm:cxn modelId="{62B4BE27-66F5-4FFC-9511-02FFF43F45EF}" type="presOf" srcId="{B6B5D30D-8804-47C1-AD87-C5C6D731B602}" destId="{37400101-1BA3-4CC8-9296-B3F40E6D1E74}" srcOrd="1" destOrd="0" presId="urn:microsoft.com/office/officeart/2005/8/layout/cycle2"/>
    <dgm:cxn modelId="{8A10BB16-0BCC-4093-A342-97292159CBAE}" srcId="{37423D5B-8783-49A7-A4C3-0F5BF5291096}" destId="{2CF27749-12DA-4A86-83B6-51D53C40CF63}" srcOrd="0" destOrd="0" parTransId="{98A58ACC-DE44-4538-9470-203D93D32BD9}" sibTransId="{F1B9F0B8-D1EB-4EE2-B8F9-9B94A89FCFDC}"/>
    <dgm:cxn modelId="{6A6CF39B-29A5-453E-BA2C-83D82BB084B7}" type="presOf" srcId="{F02BFE29-E795-4102-A47D-314F503730AB}" destId="{03CA2B21-D3E0-46B2-BAB4-24E89E8F2242}" srcOrd="0" destOrd="0" presId="urn:microsoft.com/office/officeart/2005/8/layout/cycle2"/>
    <dgm:cxn modelId="{69021ABB-D9E2-48EE-AD5E-CBCFAE4D1F48}" type="presOf" srcId="{2CF27749-12DA-4A86-83B6-51D53C40CF63}" destId="{DB3C8B0D-5ADB-4225-8BE7-F5758F109F3B}" srcOrd="0" destOrd="0" presId="urn:microsoft.com/office/officeart/2005/8/layout/cycle2"/>
    <dgm:cxn modelId="{62B4897A-E99F-4472-8280-CFD99C547D1A}" srcId="{37423D5B-8783-49A7-A4C3-0F5BF5291096}" destId="{C5AEC947-29CF-4F37-8623-F47521664826}" srcOrd="2" destOrd="0" parTransId="{04958402-0592-4FE7-A1E1-3A942BD272A7}" sibTransId="{EF37F40B-38B9-41B8-AA2A-0A720FDE5DD2}"/>
    <dgm:cxn modelId="{A05F82CB-E608-4DC4-87B6-A5E30926CB99}" type="presParOf" srcId="{14A0A4D8-8F4E-459D-8558-B23AE1C158C7}" destId="{DB3C8B0D-5ADB-4225-8BE7-F5758F109F3B}" srcOrd="0" destOrd="0" presId="urn:microsoft.com/office/officeart/2005/8/layout/cycle2"/>
    <dgm:cxn modelId="{02655B78-0E12-4CA0-9286-E9E970E62C68}" type="presParOf" srcId="{14A0A4D8-8F4E-459D-8558-B23AE1C158C7}" destId="{F1F3DFF9-BD26-445D-853B-8103CA5C1D2D}" srcOrd="1" destOrd="0" presId="urn:microsoft.com/office/officeart/2005/8/layout/cycle2"/>
    <dgm:cxn modelId="{06C6256B-B88F-410F-8028-815C2AC33C72}" type="presParOf" srcId="{F1F3DFF9-BD26-445D-853B-8103CA5C1D2D}" destId="{DCED8008-3654-4B8C-8FE4-D8EAB555C21D}" srcOrd="0" destOrd="0" presId="urn:microsoft.com/office/officeart/2005/8/layout/cycle2"/>
    <dgm:cxn modelId="{97C33108-E22C-42D0-93C2-95BC732E7507}" type="presParOf" srcId="{14A0A4D8-8F4E-459D-8558-B23AE1C158C7}" destId="{6906ABA7-4E1C-4346-B756-A48C0260000E}" srcOrd="2" destOrd="0" presId="urn:microsoft.com/office/officeart/2005/8/layout/cycle2"/>
    <dgm:cxn modelId="{2E8B202C-5D10-4606-AF20-79C8F5426FF6}" type="presParOf" srcId="{14A0A4D8-8F4E-459D-8558-B23AE1C158C7}" destId="{03CA2B21-D3E0-46B2-BAB4-24E89E8F2242}" srcOrd="3" destOrd="0" presId="urn:microsoft.com/office/officeart/2005/8/layout/cycle2"/>
    <dgm:cxn modelId="{6A178A1A-5378-4190-B8C2-387F731238CA}" type="presParOf" srcId="{03CA2B21-D3E0-46B2-BAB4-24E89E8F2242}" destId="{8A3901FE-AB14-470D-AC60-F343E0623ABB}" srcOrd="0" destOrd="0" presId="urn:microsoft.com/office/officeart/2005/8/layout/cycle2"/>
    <dgm:cxn modelId="{E6971403-BBE5-4D9C-8A18-97F97CB51A60}" type="presParOf" srcId="{14A0A4D8-8F4E-459D-8558-B23AE1C158C7}" destId="{50B0559D-E379-4A7E-8DC3-A8F7F8577218}" srcOrd="4" destOrd="0" presId="urn:microsoft.com/office/officeart/2005/8/layout/cycle2"/>
    <dgm:cxn modelId="{C5AB06C8-064A-4EB1-8CCD-54FEE6E4E104}" type="presParOf" srcId="{14A0A4D8-8F4E-459D-8558-B23AE1C158C7}" destId="{C8B92DEF-1846-46D4-AA74-F89AEFEE6FD8}" srcOrd="5" destOrd="0" presId="urn:microsoft.com/office/officeart/2005/8/layout/cycle2"/>
    <dgm:cxn modelId="{F864FC03-8A7F-47FC-85B9-6AE63C80CE7F}" type="presParOf" srcId="{C8B92DEF-1846-46D4-AA74-F89AEFEE6FD8}" destId="{C67499A2-4843-4218-B188-88E718739F4F}" srcOrd="0" destOrd="0" presId="urn:microsoft.com/office/officeart/2005/8/layout/cycle2"/>
    <dgm:cxn modelId="{A286DEAB-C431-438D-9EF7-7BA18E55600C}" type="presParOf" srcId="{14A0A4D8-8F4E-459D-8558-B23AE1C158C7}" destId="{74993536-5267-4390-9D0F-BAB19BABF4B9}" srcOrd="6" destOrd="0" presId="urn:microsoft.com/office/officeart/2005/8/layout/cycle2"/>
    <dgm:cxn modelId="{8511D65C-5262-4ADA-85F8-9F81E23C27A4}" type="presParOf" srcId="{14A0A4D8-8F4E-459D-8558-B23AE1C158C7}" destId="{BA6DEF36-44F7-4122-8BE1-692ABE1028AC}" srcOrd="7" destOrd="0" presId="urn:microsoft.com/office/officeart/2005/8/layout/cycle2"/>
    <dgm:cxn modelId="{EFEB689F-AF79-411A-BB46-048759ACBD15}" type="presParOf" srcId="{BA6DEF36-44F7-4122-8BE1-692ABE1028AC}" destId="{37400101-1BA3-4CC8-9296-B3F40E6D1E7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C8B0D-5ADB-4225-8BE7-F5758F109F3B}">
      <dsp:nvSpPr>
        <dsp:cNvPr id="0" name=""/>
        <dsp:cNvSpPr/>
      </dsp:nvSpPr>
      <dsp:spPr>
        <a:xfrm>
          <a:off x="2889998" y="2287"/>
          <a:ext cx="1629977" cy="1629977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Participar de todas las maneras posibles</a:t>
          </a:r>
          <a:endParaRPr lang="en-US" sz="1600" kern="1200" dirty="0"/>
        </a:p>
      </dsp:txBody>
      <dsp:txXfrm>
        <a:off x="3128703" y="240992"/>
        <a:ext cx="1152567" cy="1152567"/>
      </dsp:txXfrm>
    </dsp:sp>
    <dsp:sp modelId="{F1F3DFF9-BD26-445D-853B-8103CA5C1D2D}">
      <dsp:nvSpPr>
        <dsp:cNvPr id="0" name=""/>
        <dsp:cNvSpPr/>
      </dsp:nvSpPr>
      <dsp:spPr>
        <a:xfrm rot="2700000">
          <a:off x="4344850" y="1398234"/>
          <a:ext cx="432307" cy="550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4363843" y="1462404"/>
        <a:ext cx="302615" cy="330071"/>
      </dsp:txXfrm>
    </dsp:sp>
    <dsp:sp modelId="{6906ABA7-4E1C-4346-B756-A48C0260000E}">
      <dsp:nvSpPr>
        <dsp:cNvPr id="0" name=""/>
        <dsp:cNvSpPr/>
      </dsp:nvSpPr>
      <dsp:spPr>
        <a:xfrm>
          <a:off x="4619335" y="1731624"/>
          <a:ext cx="1629977" cy="1629977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Conocer los </a:t>
          </a:r>
          <a:r>
            <a:rPr lang="es-ES" sz="1600" b="1" kern="1200" dirty="0" err="1" smtClean="0"/>
            <a:t>WPs</a:t>
          </a:r>
          <a:r>
            <a:rPr lang="es-ES" sz="1600" b="1" kern="1200" dirty="0" smtClean="0"/>
            <a:t> con antelación (borradores)</a:t>
          </a:r>
          <a:endParaRPr lang="en-US" sz="1600" kern="1200" dirty="0"/>
        </a:p>
      </dsp:txBody>
      <dsp:txXfrm>
        <a:off x="4858040" y="1970329"/>
        <a:ext cx="1152567" cy="1152567"/>
      </dsp:txXfrm>
    </dsp:sp>
    <dsp:sp modelId="{03CA2B21-D3E0-46B2-BAB4-24E89E8F2242}">
      <dsp:nvSpPr>
        <dsp:cNvPr id="0" name=""/>
        <dsp:cNvSpPr/>
      </dsp:nvSpPr>
      <dsp:spPr>
        <a:xfrm rot="8100000">
          <a:off x="4362153" y="3127571"/>
          <a:ext cx="432307" cy="550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4472852" y="3191741"/>
        <a:ext cx="302615" cy="330071"/>
      </dsp:txXfrm>
    </dsp:sp>
    <dsp:sp modelId="{50B0559D-E379-4A7E-8DC3-A8F7F8577218}">
      <dsp:nvSpPr>
        <dsp:cNvPr id="0" name=""/>
        <dsp:cNvSpPr/>
      </dsp:nvSpPr>
      <dsp:spPr>
        <a:xfrm>
          <a:off x="2889998" y="3460961"/>
          <a:ext cx="1629977" cy="1629977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Asistir a eventos de </a:t>
          </a:r>
          <a:r>
            <a:rPr lang="es-ES" sz="1800" b="1" kern="1200" dirty="0" err="1" smtClean="0"/>
            <a:t>networking</a:t>
          </a:r>
          <a:endParaRPr lang="en-US" sz="1800" kern="1200" dirty="0"/>
        </a:p>
      </dsp:txBody>
      <dsp:txXfrm>
        <a:off x="3128703" y="3699666"/>
        <a:ext cx="1152567" cy="1152567"/>
      </dsp:txXfrm>
    </dsp:sp>
    <dsp:sp modelId="{C8B92DEF-1846-46D4-AA74-F89AEFEE6FD8}">
      <dsp:nvSpPr>
        <dsp:cNvPr id="0" name=""/>
        <dsp:cNvSpPr/>
      </dsp:nvSpPr>
      <dsp:spPr>
        <a:xfrm rot="13500000">
          <a:off x="2632816" y="3144874"/>
          <a:ext cx="432307" cy="550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2743515" y="3300750"/>
        <a:ext cx="302615" cy="330071"/>
      </dsp:txXfrm>
    </dsp:sp>
    <dsp:sp modelId="{74993536-5267-4390-9D0F-BAB19BABF4B9}">
      <dsp:nvSpPr>
        <dsp:cNvPr id="0" name=""/>
        <dsp:cNvSpPr/>
      </dsp:nvSpPr>
      <dsp:spPr>
        <a:xfrm>
          <a:off x="1160661" y="1731624"/>
          <a:ext cx="1629977" cy="1629977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Estar en contacto con los gestores de nuestras Fundaciones y con la UTAPE</a:t>
          </a:r>
          <a:endParaRPr lang="en-US" sz="1400" kern="1200" dirty="0"/>
        </a:p>
      </dsp:txBody>
      <dsp:txXfrm>
        <a:off x="1399366" y="1970329"/>
        <a:ext cx="1152567" cy="1152567"/>
      </dsp:txXfrm>
    </dsp:sp>
    <dsp:sp modelId="{BA6DEF36-44F7-4122-8BE1-692ABE1028AC}">
      <dsp:nvSpPr>
        <dsp:cNvPr id="0" name=""/>
        <dsp:cNvSpPr/>
      </dsp:nvSpPr>
      <dsp:spPr>
        <a:xfrm rot="18900000">
          <a:off x="2615513" y="1415537"/>
          <a:ext cx="432307" cy="55011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634506" y="1571413"/>
        <a:ext cx="302615" cy="330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AFF2F3A-B31E-451A-8242-0F026967CC4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0BD1C39-80D8-4281-8ACA-56445EEE6B3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1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8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1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6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79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3 logos, no nombres.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B001-9906-45CC-9B86-513D87B26DB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06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8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78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7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5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59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08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2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43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3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Nuevo programa ambicioso, programa marco para los años 21 al 27. 95 mil millones de euros.</a:t>
            </a:r>
            <a:r>
              <a:rPr lang="es-ES" baseline="0" dirty="0" smtClean="0"/>
              <a:t> Adoptado y en vigor desde el 12 de mayo. Programa basado en la excelencia como sus predecesores. Estos son los objetivos: Reforzar….</a:t>
            </a:r>
          </a:p>
          <a:p>
            <a:r>
              <a:rPr lang="es-ES" baseline="0" dirty="0" smtClean="0"/>
              <a:t>Vais a </a:t>
            </a:r>
            <a:r>
              <a:rPr lang="es-ES" baseline="0" dirty="0" err="1" smtClean="0"/>
              <a:t>oir</a:t>
            </a:r>
            <a:r>
              <a:rPr lang="es-ES" baseline="0" dirty="0" smtClean="0"/>
              <a:t> hablar mucho del Green </a:t>
            </a:r>
            <a:r>
              <a:rPr lang="es-ES" baseline="0" dirty="0" err="1" smtClean="0"/>
              <a:t>deal</a:t>
            </a:r>
            <a:r>
              <a:rPr lang="es-ES" baseline="0" dirty="0" smtClean="0"/>
              <a:t> y del digital, que son prioridades absolutas de la EC. </a:t>
            </a:r>
          </a:p>
          <a:p>
            <a:r>
              <a:rPr lang="es-ES" baseline="0" dirty="0" smtClean="0"/>
              <a:t>Podríamos decir que una palabra define perfectamente a Horizonte </a:t>
            </a:r>
            <a:r>
              <a:rPr lang="es-ES" baseline="0" dirty="0" err="1" smtClean="0"/>
              <a:t>Europe</a:t>
            </a:r>
            <a:r>
              <a:rPr lang="es-ES" baseline="0" dirty="0" smtClean="0"/>
              <a:t> ay es el IMPACTO. Principal ambición buscada con este programa para que los resultados de investigación beneficien directamente al ciudadano y a la sociedad</a:t>
            </a:r>
          </a:p>
          <a:p>
            <a:r>
              <a:rPr lang="es-ES" baseline="0" dirty="0" smtClean="0"/>
              <a:t>Hay una palabra que defina HE y es IMPACTO (resultados de la investigación que mejoren la vida de los ciudadanos). Mas internacional, mas colaborativo, más excelente.</a:t>
            </a:r>
          </a:p>
          <a:p>
            <a:r>
              <a:rPr lang="es-ES" baseline="0" dirty="0" err="1" smtClean="0"/>
              <a:t>Flexiblilidad</a:t>
            </a:r>
            <a:r>
              <a:rPr lang="es-ES" baseline="0" dirty="0" smtClean="0"/>
              <a:t> y capacidad para reaccionar rápido (pandemia y </a:t>
            </a:r>
            <a:r>
              <a:rPr lang="es-ES" baseline="0" dirty="0" err="1" smtClean="0"/>
              <a:t>calls</a:t>
            </a:r>
            <a:r>
              <a:rPr lang="es-ES" baseline="0" dirty="0" smtClean="0"/>
              <a:t> COVID)-6.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96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15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s-ES" dirty="0" smtClean="0"/>
              <a:t>Estructura del programa. Necesidad de contribuir a las prioridades políticas como el Green </a:t>
            </a:r>
            <a:r>
              <a:rPr lang="es-ES" dirty="0" err="1" smtClean="0"/>
              <a:t>Deal</a:t>
            </a:r>
            <a:r>
              <a:rPr lang="es-ES" dirty="0" smtClean="0"/>
              <a:t> y la Digitalización (</a:t>
            </a:r>
            <a:r>
              <a:rPr lang="es-ES" dirty="0" err="1" smtClean="0"/>
              <a:t>presus</a:t>
            </a:r>
            <a:r>
              <a:rPr lang="es-ES" dirty="0" smtClean="0"/>
              <a:t> mas altos en todos los pilares)</a:t>
            </a:r>
          </a:p>
          <a:p>
            <a:pPr defTabSz="966155">
              <a:defRPr/>
            </a:pPr>
            <a:r>
              <a:rPr lang="es-ES" dirty="0" smtClean="0"/>
              <a:t>3 pilares: 1 investigacion básica a través del ERC, investigadores individuales. Pilar 3 </a:t>
            </a:r>
            <a:r>
              <a:rPr lang="es-ES" dirty="0" err="1" smtClean="0"/>
              <a:t>innovacion</a:t>
            </a:r>
            <a:r>
              <a:rPr lang="es-ES" dirty="0" smtClean="0"/>
              <a:t> y </a:t>
            </a:r>
            <a:r>
              <a:rPr lang="es-ES" dirty="0" err="1" smtClean="0"/>
              <a:t>aopoyo</a:t>
            </a:r>
            <a:r>
              <a:rPr lang="es-ES" dirty="0" smtClean="0"/>
              <a:t> de </a:t>
            </a:r>
            <a:r>
              <a:rPr lang="es-ES" dirty="0" err="1" smtClean="0"/>
              <a:t>trsferencia</a:t>
            </a:r>
            <a:r>
              <a:rPr lang="es-ES" dirty="0" smtClean="0"/>
              <a:t> al </a:t>
            </a:r>
            <a:r>
              <a:rPr lang="es-ES" dirty="0" err="1" smtClean="0"/>
              <a:t>mercaso</a:t>
            </a:r>
            <a:r>
              <a:rPr lang="es-ES" dirty="0" smtClean="0"/>
              <a:t>.</a:t>
            </a:r>
            <a:r>
              <a:rPr lang="es-ES" baseline="0" dirty="0" smtClean="0"/>
              <a:t> El 2, </a:t>
            </a:r>
            <a:r>
              <a:rPr lang="es-ES" baseline="0" dirty="0" err="1" smtClean="0"/>
              <a:t>investigaión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ams</a:t>
            </a:r>
            <a:r>
              <a:rPr lang="es-ES" baseline="0" dirty="0" smtClean="0"/>
              <a:t> colaborativa. Soluciones para los desafíos mundiales y para la competitividad </a:t>
            </a:r>
            <a:r>
              <a:rPr lang="es-ES" baseline="0" dirty="0" err="1" smtClean="0"/>
              <a:t>europe</a:t>
            </a:r>
            <a:r>
              <a:rPr lang="es-ES" baseline="0" dirty="0" smtClean="0"/>
              <a:t>, y aquí está el </a:t>
            </a:r>
            <a:r>
              <a:rPr lang="es-ES" baseline="0" dirty="0" err="1" smtClean="0"/>
              <a:t>cluster</a:t>
            </a:r>
            <a:r>
              <a:rPr lang="es-ES" baseline="0" dirty="0" smtClean="0"/>
              <a:t> de salud.</a:t>
            </a:r>
          </a:p>
          <a:p>
            <a:pPr defTabSz="966155">
              <a:defRPr/>
            </a:pPr>
            <a:endParaRPr lang="es-ES" baseline="0" dirty="0" smtClean="0"/>
          </a:p>
          <a:p>
            <a:pPr defTabSz="966155">
              <a:defRPr/>
            </a:pPr>
            <a:r>
              <a:rPr lang="es-ES" baseline="0" dirty="0" smtClean="0"/>
              <a:t>Común a los tres pilares será la contribución a las políticas europeas. Una buena parte del presupuesto deberá contribuir al Green </a:t>
            </a:r>
            <a:r>
              <a:rPr lang="es-ES" baseline="0" dirty="0" err="1" smtClean="0"/>
              <a:t>deal</a:t>
            </a:r>
            <a:r>
              <a:rPr lang="es-ES" baseline="0" dirty="0" smtClean="0"/>
              <a:t> (35%) y a los objetivos climáticos y a la digitalización que recibirá un </a:t>
            </a:r>
            <a:r>
              <a:rPr lang="es-ES" baseline="0" dirty="0" err="1" smtClean="0"/>
              <a:t>presu</a:t>
            </a:r>
            <a:r>
              <a:rPr lang="es-ES" baseline="0" dirty="0" smtClean="0"/>
              <a:t> mas importante en todos los pilares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69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Antes de meternos de lleno en el </a:t>
            </a:r>
            <a:r>
              <a:rPr lang="es-ES" dirty="0" err="1" smtClean="0"/>
              <a:t>Cluster</a:t>
            </a:r>
            <a:r>
              <a:rPr lang="es-ES" dirty="0" smtClean="0"/>
              <a:t> de salud tenemos que hablar de</a:t>
            </a:r>
            <a:r>
              <a:rPr lang="es-ES" baseline="0" dirty="0" smtClean="0"/>
              <a:t> la lógica de intervención y el </a:t>
            </a:r>
            <a:r>
              <a:rPr lang="es-ES" dirty="0" err="1" smtClean="0"/>
              <a:t>Startegic</a:t>
            </a:r>
            <a:r>
              <a:rPr lang="es-ES" dirty="0" smtClean="0"/>
              <a:t> </a:t>
            </a:r>
            <a:r>
              <a:rPr lang="es-ES" dirty="0" err="1" smtClean="0"/>
              <a:t>planning</a:t>
            </a:r>
            <a:r>
              <a:rPr lang="es-ES" dirty="0" smtClean="0"/>
              <a:t>: incluye los primeros 4 años de HE, e incluye</a:t>
            </a:r>
            <a:r>
              <a:rPr lang="es-ES" baseline="0" dirty="0" smtClean="0"/>
              <a:t> estas prioridades que se deben abordar en los 4 primeros </a:t>
            </a:r>
            <a:r>
              <a:rPr lang="es-ES" baseline="0" dirty="0" err="1" smtClean="0"/>
              <a:t>añios</a:t>
            </a:r>
            <a:r>
              <a:rPr lang="es-ES" baseline="0" dirty="0" smtClean="0"/>
              <a:t>. El plan incluirá los impactos esperados y estos impactos serán abordados por los dos programas de trabajo (2021 y 2022).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82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43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8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s-ES" dirty="0" smtClean="0"/>
              <a:t>Estructura del programa. Necesidad de contribuir a las prioridades políticas como el Green </a:t>
            </a:r>
            <a:r>
              <a:rPr lang="es-ES" dirty="0" err="1" smtClean="0"/>
              <a:t>Deal</a:t>
            </a:r>
            <a:r>
              <a:rPr lang="es-ES" dirty="0" smtClean="0"/>
              <a:t> y la Digitalización (</a:t>
            </a:r>
            <a:r>
              <a:rPr lang="es-ES" dirty="0" err="1" smtClean="0"/>
              <a:t>presus</a:t>
            </a:r>
            <a:r>
              <a:rPr lang="es-ES" dirty="0" smtClean="0"/>
              <a:t> mas altos en todos los pilares)</a:t>
            </a:r>
          </a:p>
          <a:p>
            <a:pPr defTabSz="966155">
              <a:defRPr/>
            </a:pPr>
            <a:r>
              <a:rPr lang="es-ES" dirty="0" smtClean="0"/>
              <a:t>3 pilares: 1 investigacion básica a través del ERC, investigadores individuales. Pilar 3 </a:t>
            </a:r>
            <a:r>
              <a:rPr lang="es-ES" dirty="0" err="1" smtClean="0"/>
              <a:t>innovacion</a:t>
            </a:r>
            <a:r>
              <a:rPr lang="es-ES" dirty="0" smtClean="0"/>
              <a:t> y </a:t>
            </a:r>
            <a:r>
              <a:rPr lang="es-ES" dirty="0" err="1" smtClean="0"/>
              <a:t>aopoyo</a:t>
            </a:r>
            <a:r>
              <a:rPr lang="es-ES" dirty="0" smtClean="0"/>
              <a:t> de </a:t>
            </a:r>
            <a:r>
              <a:rPr lang="es-ES" dirty="0" err="1" smtClean="0"/>
              <a:t>trsferencia</a:t>
            </a:r>
            <a:r>
              <a:rPr lang="es-ES" dirty="0" smtClean="0"/>
              <a:t> al </a:t>
            </a:r>
            <a:r>
              <a:rPr lang="es-ES" dirty="0" err="1" smtClean="0"/>
              <a:t>mercaso</a:t>
            </a:r>
            <a:r>
              <a:rPr lang="es-ES" dirty="0" smtClean="0"/>
              <a:t>.</a:t>
            </a:r>
            <a:r>
              <a:rPr lang="es-ES" baseline="0" dirty="0" smtClean="0"/>
              <a:t> El 2, </a:t>
            </a:r>
            <a:r>
              <a:rPr lang="es-ES" baseline="0" dirty="0" err="1" smtClean="0"/>
              <a:t>investigaión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ams</a:t>
            </a:r>
            <a:r>
              <a:rPr lang="es-ES" baseline="0" dirty="0" smtClean="0"/>
              <a:t> colaborativa. Soluciones para los desafíos mundiales y para la competitividad </a:t>
            </a:r>
            <a:r>
              <a:rPr lang="es-ES" baseline="0" dirty="0" err="1" smtClean="0"/>
              <a:t>europe</a:t>
            </a:r>
            <a:r>
              <a:rPr lang="es-ES" baseline="0" dirty="0" smtClean="0"/>
              <a:t>, y aquí está el </a:t>
            </a:r>
            <a:r>
              <a:rPr lang="es-ES" baseline="0" dirty="0" err="1" smtClean="0"/>
              <a:t>cluster</a:t>
            </a:r>
            <a:r>
              <a:rPr lang="es-ES" baseline="0" dirty="0" smtClean="0"/>
              <a:t> de salud.</a:t>
            </a:r>
          </a:p>
          <a:p>
            <a:pPr defTabSz="966155">
              <a:defRPr/>
            </a:pPr>
            <a:endParaRPr lang="es-ES" baseline="0" dirty="0" smtClean="0"/>
          </a:p>
          <a:p>
            <a:pPr defTabSz="966155">
              <a:defRPr/>
            </a:pPr>
            <a:r>
              <a:rPr lang="es-ES" baseline="0" dirty="0" smtClean="0"/>
              <a:t>Común a los tres pilares será la contribución a las políticas europeas. Una buena parte del presupuesto deberá contribuir al Green </a:t>
            </a:r>
            <a:r>
              <a:rPr lang="es-ES" baseline="0" dirty="0" err="1" smtClean="0"/>
              <a:t>deal</a:t>
            </a:r>
            <a:r>
              <a:rPr lang="es-ES" baseline="0" dirty="0" smtClean="0"/>
              <a:t> (35%) y a los objetivos climáticos y a la digitalización que recibirá un </a:t>
            </a:r>
            <a:r>
              <a:rPr lang="es-ES" baseline="0" dirty="0" err="1" smtClean="0"/>
              <a:t>presu</a:t>
            </a:r>
            <a:r>
              <a:rPr lang="es-ES" baseline="0" dirty="0" smtClean="0"/>
              <a:t> mas importante en todos los pilares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49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Cluster</a:t>
            </a:r>
            <a:r>
              <a:rPr lang="es-ES" baseline="0" dirty="0" smtClean="0"/>
              <a:t> salud: 8000 </a:t>
            </a:r>
            <a:r>
              <a:rPr lang="es-ES" baseline="0" dirty="0" err="1" smtClean="0"/>
              <a:t>Mme</a:t>
            </a:r>
            <a:r>
              <a:rPr lang="es-ES" baseline="0" dirty="0" smtClean="0"/>
              <a:t> destinados a la salud. Gracias a la pandemia ocupa un lugar muy importante dentro de las prioridades políticas. Hay que aprovechar este momento tractor para apostar por la salud. Este clúster responde a </a:t>
            </a:r>
            <a:r>
              <a:rPr lang="es-ES" b="1" baseline="0" dirty="0" smtClean="0"/>
              <a:t>los restos que el cambio demográfico</a:t>
            </a:r>
            <a:r>
              <a:rPr lang="es-ES" baseline="0" dirty="0" smtClean="0"/>
              <a:t> presenta a la sociedad pero también a la necesidad de  una </a:t>
            </a:r>
            <a:r>
              <a:rPr lang="es-ES" b="1" baseline="0" dirty="0" smtClean="0"/>
              <a:t>mayor resiliencia  y sostenibilidad de los sistemas sanitarios</a:t>
            </a:r>
            <a:r>
              <a:rPr lang="es-ES" baseline="0" dirty="0" smtClean="0"/>
              <a:t>. Hay problemas de salud persistentes y nuevos, hay amenazas (pandemia), </a:t>
            </a:r>
            <a:r>
              <a:rPr lang="es-ES" b="1" baseline="0" dirty="0" smtClean="0"/>
              <a:t>riesgos en el entorno social, urbano, medioambiental </a:t>
            </a:r>
            <a:r>
              <a:rPr lang="es-ES" baseline="0" dirty="0" smtClean="0"/>
              <a:t>y en el </a:t>
            </a:r>
            <a:r>
              <a:rPr lang="es-ES" b="1" baseline="0" dirty="0" smtClean="0"/>
              <a:t>incremento que por el </a:t>
            </a:r>
            <a:r>
              <a:rPr lang="es-ES" b="1" baseline="0" dirty="0" err="1" smtClean="0"/>
              <a:t>cbio</a:t>
            </a:r>
            <a:r>
              <a:rPr lang="es-ES" b="1" baseline="0" dirty="0" smtClean="0"/>
              <a:t> demográfico supone la carga que representan las enfermedades crónicas. </a:t>
            </a:r>
            <a:r>
              <a:rPr lang="es-ES" baseline="0" dirty="0" smtClean="0"/>
              <a:t>También la </a:t>
            </a:r>
            <a:r>
              <a:rPr lang="es-ES" b="1" baseline="0" dirty="0" smtClean="0"/>
              <a:t>desigualdad para el acceso a la salud </a:t>
            </a:r>
            <a:r>
              <a:rPr lang="es-ES" baseline="0" dirty="0" smtClean="0"/>
              <a:t>o de la </a:t>
            </a:r>
            <a:r>
              <a:rPr lang="es-ES" b="1" baseline="0" dirty="0" smtClean="0"/>
              <a:t>falta de políticas de promoción y prevención de la salud que sean eficaces</a:t>
            </a:r>
            <a:r>
              <a:rPr lang="es-ES" baseline="0" dirty="0" smtClean="0"/>
              <a:t>. Sin olvidar la necesidad de aumentar la </a:t>
            </a:r>
            <a:r>
              <a:rPr lang="es-ES" b="1" baseline="0" dirty="0" smtClean="0"/>
              <a:t>competitividad de la industria a </a:t>
            </a:r>
            <a:r>
              <a:rPr lang="es-ES" b="1" baseline="0" dirty="0" err="1" smtClean="0"/>
              <a:t>a</a:t>
            </a:r>
            <a:r>
              <a:rPr lang="es-ES" b="1" baseline="0" dirty="0" smtClean="0"/>
              <a:t> nivel europea.</a:t>
            </a:r>
          </a:p>
          <a:p>
            <a:endParaRPr lang="es-ES" baseline="0" dirty="0" smtClean="0"/>
          </a:p>
          <a:p>
            <a:r>
              <a:rPr lang="es-ES" b="1" baseline="0" dirty="0" smtClean="0"/>
              <a:t>Retos globales, complejos, </a:t>
            </a:r>
            <a:r>
              <a:rPr lang="es-ES" b="1" baseline="0" dirty="0" err="1" smtClean="0"/>
              <a:t>interelacionados</a:t>
            </a:r>
            <a:r>
              <a:rPr lang="es-ES" b="1" baseline="0" dirty="0" smtClean="0"/>
              <a:t>, ambiciosas y requieren una importante colaboración internacional, multidisciplinar, intersectoriales y con participación de todos los actores relevantes</a:t>
            </a:r>
            <a:r>
              <a:rPr lang="es-ES" baseline="0" dirty="0" smtClean="0"/>
              <a:t>. La </a:t>
            </a:r>
            <a:r>
              <a:rPr lang="es-ES" baseline="0" dirty="0" err="1" smtClean="0"/>
              <a:t>i+D+i</a:t>
            </a:r>
            <a:r>
              <a:rPr lang="es-ES" baseline="0" dirty="0" smtClean="0"/>
              <a:t> ha de jugar un rol importante. Se financiará investigación desde muchos puntos de vista: clínica, epidemiológica, </a:t>
            </a:r>
            <a:r>
              <a:rPr lang="es-ES" baseline="0" dirty="0" err="1" smtClean="0"/>
              <a:t>traslacional</a:t>
            </a:r>
            <a:r>
              <a:rPr lang="es-ES" baseline="0" dirty="0" smtClean="0"/>
              <a:t>, dando importancia l a los aspectos éticos , socioeconómicos y regulatorios, Todo esto sin olvidar al paciente que debería estar implicado en todas las fases del desarrollo.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6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Desde el punto de vista de la salud se contribuirán</a:t>
            </a:r>
            <a:r>
              <a:rPr lang="es-ES" baseline="0" dirty="0" smtClean="0"/>
              <a:t> a los siguientes objetivos: una </a:t>
            </a:r>
            <a:r>
              <a:rPr lang="es-ES" baseline="0" dirty="0" err="1" smtClean="0"/>
              <a:t>europa</a:t>
            </a:r>
            <a:r>
              <a:rPr lang="es-ES" baseline="0" dirty="0" smtClean="0"/>
              <a:t> verde neutra y apta para la era digital. Al Green </a:t>
            </a:r>
            <a:r>
              <a:rPr lang="es-ES" baseline="0" dirty="0" err="1" smtClean="0"/>
              <a:t>deal</a:t>
            </a:r>
            <a:r>
              <a:rPr lang="es-ES" baseline="0" dirty="0" smtClean="0"/>
              <a:t> se contribuirá desde distintos puntos de vista. Por un lado  impacto en la industria sanitaria (GREEN FARMACEUTICAL) Y EL IMPACTO DE LOS SISTEMA SANITARIOS COMO PODEMOS HACERLO MAS VERDE.</a:t>
            </a:r>
          </a:p>
          <a:p>
            <a:endParaRPr lang="es-ES" baseline="0" dirty="0" smtClean="0"/>
          </a:p>
          <a:p>
            <a:r>
              <a:rPr lang="es-ES" baseline="0" dirty="0" smtClean="0"/>
              <a:t>La </a:t>
            </a:r>
            <a:r>
              <a:rPr lang="es-ES" baseline="0" dirty="0" err="1" smtClean="0"/>
              <a:t>digitlización</a:t>
            </a:r>
            <a:r>
              <a:rPr lang="es-ES" baseline="0" dirty="0" smtClean="0"/>
              <a:t> será </a:t>
            </a:r>
            <a:r>
              <a:rPr lang="es-ES" baseline="0" dirty="0" err="1" smtClean="0"/>
              <a:t>cross-cutting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transformacipn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digiatla</a:t>
            </a:r>
            <a:r>
              <a:rPr lang="es-ES" baseline="0" dirty="0" smtClean="0"/>
              <a:t> de la atención </a:t>
            </a:r>
            <a:r>
              <a:rPr lang="es-ES" baseline="0" dirty="0" err="1" smtClean="0"/>
              <a:t>sanitarua</a:t>
            </a:r>
            <a:r>
              <a:rPr lang="es-ES" baseline="0" dirty="0" smtClean="0"/>
              <a:t>. </a:t>
            </a:r>
            <a:r>
              <a:rPr lang="es-ES" baseline="0" dirty="0" err="1" smtClean="0"/>
              <a:t>Tambien</a:t>
            </a:r>
            <a:r>
              <a:rPr lang="es-ES" baseline="0" dirty="0" smtClean="0"/>
              <a:t> contribuiremos al European Data </a:t>
            </a:r>
            <a:r>
              <a:rPr lang="es-ES" baseline="0" dirty="0" err="1" smtClean="0"/>
              <a:t>Space</a:t>
            </a:r>
            <a:r>
              <a:rPr lang="es-ES" baseline="0" dirty="0" smtClean="0"/>
              <a:t>. Plan de lucha contra el cáncer, objetivos de desarrollo sostenible .</a:t>
            </a:r>
          </a:p>
          <a:p>
            <a:endParaRPr lang="es-ES" baseline="0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5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56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Ultima prioridad política que se ha lanzado después</a:t>
            </a:r>
            <a:r>
              <a:rPr lang="es-ES" baseline="0" dirty="0" smtClean="0"/>
              <a:t> del COVID es la </a:t>
            </a:r>
            <a:r>
              <a:rPr lang="es-ES" baseline="0" dirty="0" err="1" smtClean="0"/>
              <a:t>Uniuon</a:t>
            </a:r>
            <a:r>
              <a:rPr lang="es-ES" baseline="0" dirty="0" smtClean="0"/>
              <a:t> Europea de la Salud. Nueva autoridad europea para la respuesta de las emergencias sanitarias. Se espera que los programas contribuyan a esta prioridad política.</a:t>
            </a:r>
          </a:p>
          <a:p>
            <a:r>
              <a:rPr lang="es-ES" baseline="0" dirty="0" smtClean="0"/>
              <a:t>Presupuesto importante, de mas de 100 M€ para abordar las variantes del COVID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47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Estos son los impactos esperados en salud que definen los destinos</a:t>
            </a:r>
          </a:p>
          <a:p>
            <a:pPr marL="241539" indent="-241539">
              <a:buAutoNum type="arabicPeriod"/>
            </a:pPr>
            <a:r>
              <a:rPr lang="es-ES" dirty="0" smtClean="0"/>
              <a:t>Proporcionar</a:t>
            </a:r>
            <a:r>
              <a:rPr lang="es-ES" baseline="0" dirty="0" smtClean="0"/>
              <a:t> evidencias, tecnologías, herramientas para en entender la transición de la salud a la enfermedad. Aquí esta la parte de prevención, también desde un punto de vista personalizado. Promoción de estilos de vida mas sanos, dietas mas saludables, espacios mas saludables</a:t>
            </a:r>
          </a:p>
          <a:p>
            <a:pPr marL="241539" indent="-241539">
              <a:buAutoNum type="arabicPeriod"/>
            </a:pPr>
            <a:r>
              <a:rPr lang="es-ES" baseline="0" dirty="0" smtClean="0"/>
              <a:t> Mejor comprensión de los determinantes ambientales, ocupacionales y económicos de la salud</a:t>
            </a:r>
          </a:p>
          <a:p>
            <a:pPr marL="241539" indent="-241539">
              <a:buAutoNum type="arabicPeriod"/>
            </a:pPr>
            <a:r>
              <a:rPr lang="es-ES" baseline="0" dirty="0" smtClean="0"/>
              <a:t> Se ocupa de reducir la carga de las enfermedades. Enfoques diagnósticos y terapéuticos innovadores que incluyan soluciones digitales y en medicina personalizada</a:t>
            </a:r>
          </a:p>
          <a:p>
            <a:pPr marL="241539" indent="-241539">
              <a:buAutoNum type="arabicPeriod"/>
            </a:pPr>
            <a:r>
              <a:rPr lang="es-ES" baseline="0" dirty="0" smtClean="0"/>
              <a:t> Nueva área dedicada a los sistemas de </a:t>
            </a:r>
            <a:r>
              <a:rPr lang="es-ES" baseline="0" dirty="0" err="1" smtClean="0"/>
              <a:t>atnción</a:t>
            </a:r>
            <a:r>
              <a:rPr lang="es-ES" baseline="0" dirty="0" smtClean="0"/>
              <a:t> sanitaria que necesitan renovarse. Esto se define antes del COVID. Foco en la mejora de las políticas sanitarias y en la sostenibilidad y resiliencia de los sistemas </a:t>
            </a:r>
            <a:r>
              <a:rPr lang="es-ES" baseline="0" dirty="0" err="1" smtClean="0"/>
              <a:t>saniatrios</a:t>
            </a:r>
            <a:r>
              <a:rPr lang="es-ES" baseline="0" dirty="0" smtClean="0"/>
              <a:t>. Va a financiar la Compra Publica </a:t>
            </a:r>
            <a:r>
              <a:rPr lang="es-ES" baseline="0" dirty="0" err="1" smtClean="0"/>
              <a:t>Innovdora</a:t>
            </a:r>
            <a:r>
              <a:rPr lang="es-ES" baseline="0" dirty="0" smtClean="0"/>
              <a:t> </a:t>
            </a:r>
          </a:p>
          <a:p>
            <a:pPr marL="241539" indent="-241539">
              <a:buAutoNum type="arabicPeriod"/>
            </a:pPr>
            <a:r>
              <a:rPr lang="es-ES" baseline="0" dirty="0" smtClean="0"/>
              <a:t> Area de </a:t>
            </a:r>
            <a:r>
              <a:rPr lang="es-ES" baseline="0" dirty="0" err="1" smtClean="0"/>
              <a:t>TICs</a:t>
            </a:r>
            <a:r>
              <a:rPr lang="es-ES" baseline="0" dirty="0" smtClean="0"/>
              <a:t>. Desarrollo de herramientas y soluciones digitales. Area que se ocupará de los datos</a:t>
            </a:r>
          </a:p>
          <a:p>
            <a:pPr marL="241539" indent="-241539">
              <a:buAutoNum type="arabicPeriod"/>
            </a:pPr>
            <a:r>
              <a:rPr lang="es-ES" baseline="0" dirty="0" smtClean="0"/>
              <a:t> Incentivos para campos que no son atractivos para la industria. </a:t>
            </a:r>
            <a:r>
              <a:rPr lang="es-ES" baseline="0" dirty="0" err="1" smtClean="0"/>
              <a:t>Facikitar</a:t>
            </a:r>
            <a:r>
              <a:rPr lang="es-ES" baseline="0" dirty="0" smtClean="0"/>
              <a:t> el acceso al </a:t>
            </a:r>
            <a:r>
              <a:rPr lang="es-ES" baseline="0" dirty="0" err="1" smtClean="0"/>
              <a:t>mnercaso</a:t>
            </a:r>
            <a:r>
              <a:rPr lang="es-ES" baseline="0" dirty="0" smtClean="0"/>
              <a:t> de tecnologías sanitarias innovadoras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27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61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42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598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67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 err="1" smtClean="0"/>
              <a:t>Outcome</a:t>
            </a:r>
            <a:r>
              <a:rPr lang="es-ES" b="1" dirty="0" smtClean="0"/>
              <a:t>: adopción de los resultados (outputs) por los </a:t>
            </a:r>
            <a:r>
              <a:rPr lang="es-ES" b="1" dirty="0" err="1" smtClean="0"/>
              <a:t>stakeholders</a:t>
            </a:r>
            <a:r>
              <a:rPr lang="es-ES" b="1" dirty="0" smtClean="0"/>
              <a:t> (medio plazo</a:t>
            </a:r>
            <a:endParaRPr lang="en-US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8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606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77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9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09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Tipo de entidad las asociaciones</a:t>
            </a:r>
            <a:r>
              <a:rPr lang="es-ES" baseline="0" dirty="0" smtClean="0"/>
              <a:t> </a:t>
            </a:r>
            <a:r>
              <a:rPr lang="es-ES" dirty="0" smtClean="0"/>
              <a:t>de investigación muy ligadas a las Fundaciones de Investigación Biomédicas que apoyan a los distintos hospitales</a:t>
            </a:r>
            <a:r>
              <a:rPr lang="es-ES" baseline="0" dirty="0" smtClean="0"/>
              <a:t> y centro de </a:t>
            </a:r>
            <a:r>
              <a:rPr lang="es-ES" baseline="0" dirty="0" err="1" smtClean="0"/>
              <a:t>investihaacion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1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6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4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9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D1C39-80D8-4281-8ACA-56445EEE6B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46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9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4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3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13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853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00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DC48067-C1BB-4C5E-B656-598B194BC7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0839" y="2187644"/>
            <a:ext cx="3270325" cy="2259106"/>
          </a:xfrm>
          <a:custGeom>
            <a:avLst/>
            <a:gdLst>
              <a:gd name="connsiteX0" fmla="*/ 64543 w 3270325"/>
              <a:gd name="connsiteY0" fmla="*/ 0 h 2259106"/>
              <a:gd name="connsiteX1" fmla="*/ 3205782 w 3270325"/>
              <a:gd name="connsiteY1" fmla="*/ 0 h 2259106"/>
              <a:gd name="connsiteX2" fmla="*/ 3270325 w 3270325"/>
              <a:gd name="connsiteY2" fmla="*/ 64543 h 2259106"/>
              <a:gd name="connsiteX3" fmla="*/ 3270325 w 3270325"/>
              <a:gd name="connsiteY3" fmla="*/ 2194563 h 2259106"/>
              <a:gd name="connsiteX4" fmla="*/ 3205782 w 3270325"/>
              <a:gd name="connsiteY4" fmla="*/ 2259106 h 2259106"/>
              <a:gd name="connsiteX5" fmla="*/ 64543 w 3270325"/>
              <a:gd name="connsiteY5" fmla="*/ 2259106 h 2259106"/>
              <a:gd name="connsiteX6" fmla="*/ 0 w 3270325"/>
              <a:gd name="connsiteY6" fmla="*/ 2194563 h 2259106"/>
              <a:gd name="connsiteX7" fmla="*/ 0 w 3270325"/>
              <a:gd name="connsiteY7" fmla="*/ 64543 h 2259106"/>
              <a:gd name="connsiteX8" fmla="*/ 64543 w 3270325"/>
              <a:gd name="connsiteY8" fmla="*/ 0 h 225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325" h="2259106">
                <a:moveTo>
                  <a:pt x="64543" y="0"/>
                </a:moveTo>
                <a:lnTo>
                  <a:pt x="3205782" y="0"/>
                </a:lnTo>
                <a:cubicBezTo>
                  <a:pt x="3241428" y="0"/>
                  <a:pt x="3270325" y="28897"/>
                  <a:pt x="3270325" y="64543"/>
                </a:cubicBezTo>
                <a:lnTo>
                  <a:pt x="3270325" y="2194563"/>
                </a:lnTo>
                <a:cubicBezTo>
                  <a:pt x="3270325" y="2230209"/>
                  <a:pt x="3241428" y="2259106"/>
                  <a:pt x="3205782" y="2259106"/>
                </a:cubicBezTo>
                <a:lnTo>
                  <a:pt x="64543" y="2259106"/>
                </a:lnTo>
                <a:cubicBezTo>
                  <a:pt x="28897" y="2259106"/>
                  <a:pt x="0" y="2230209"/>
                  <a:pt x="0" y="2194563"/>
                </a:cubicBezTo>
                <a:lnTo>
                  <a:pt x="0" y="64543"/>
                </a:lnTo>
                <a:cubicBezTo>
                  <a:pt x="0" y="28897"/>
                  <a:pt x="28897" y="0"/>
                  <a:pt x="64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AEF04DF-D593-4E10-90F5-802EAF0899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87340" y="2187644"/>
            <a:ext cx="3270325" cy="2259106"/>
          </a:xfrm>
          <a:custGeom>
            <a:avLst/>
            <a:gdLst>
              <a:gd name="connsiteX0" fmla="*/ 64543 w 3270325"/>
              <a:gd name="connsiteY0" fmla="*/ 0 h 2259106"/>
              <a:gd name="connsiteX1" fmla="*/ 3205782 w 3270325"/>
              <a:gd name="connsiteY1" fmla="*/ 0 h 2259106"/>
              <a:gd name="connsiteX2" fmla="*/ 3270325 w 3270325"/>
              <a:gd name="connsiteY2" fmla="*/ 64543 h 2259106"/>
              <a:gd name="connsiteX3" fmla="*/ 3270325 w 3270325"/>
              <a:gd name="connsiteY3" fmla="*/ 2194563 h 2259106"/>
              <a:gd name="connsiteX4" fmla="*/ 3205782 w 3270325"/>
              <a:gd name="connsiteY4" fmla="*/ 2259106 h 2259106"/>
              <a:gd name="connsiteX5" fmla="*/ 64543 w 3270325"/>
              <a:gd name="connsiteY5" fmla="*/ 2259106 h 2259106"/>
              <a:gd name="connsiteX6" fmla="*/ 0 w 3270325"/>
              <a:gd name="connsiteY6" fmla="*/ 2194563 h 2259106"/>
              <a:gd name="connsiteX7" fmla="*/ 0 w 3270325"/>
              <a:gd name="connsiteY7" fmla="*/ 64543 h 2259106"/>
              <a:gd name="connsiteX8" fmla="*/ 64543 w 3270325"/>
              <a:gd name="connsiteY8" fmla="*/ 0 h 225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325" h="2259106">
                <a:moveTo>
                  <a:pt x="64543" y="0"/>
                </a:moveTo>
                <a:lnTo>
                  <a:pt x="3205782" y="0"/>
                </a:lnTo>
                <a:cubicBezTo>
                  <a:pt x="3241428" y="0"/>
                  <a:pt x="3270325" y="28897"/>
                  <a:pt x="3270325" y="64543"/>
                </a:cubicBezTo>
                <a:lnTo>
                  <a:pt x="3270325" y="2194563"/>
                </a:lnTo>
                <a:cubicBezTo>
                  <a:pt x="3270325" y="2230209"/>
                  <a:pt x="3241428" y="2259106"/>
                  <a:pt x="3205782" y="2259106"/>
                </a:cubicBezTo>
                <a:lnTo>
                  <a:pt x="64543" y="2259106"/>
                </a:lnTo>
                <a:cubicBezTo>
                  <a:pt x="28897" y="2259106"/>
                  <a:pt x="0" y="2230209"/>
                  <a:pt x="0" y="2194563"/>
                </a:cubicBezTo>
                <a:lnTo>
                  <a:pt x="0" y="64543"/>
                </a:lnTo>
                <a:cubicBezTo>
                  <a:pt x="0" y="28897"/>
                  <a:pt x="28897" y="0"/>
                  <a:pt x="64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A305491-9A84-4724-99B0-0766145518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4338" y="2187644"/>
            <a:ext cx="3270325" cy="2259106"/>
          </a:xfrm>
          <a:custGeom>
            <a:avLst/>
            <a:gdLst>
              <a:gd name="connsiteX0" fmla="*/ 64543 w 3270325"/>
              <a:gd name="connsiteY0" fmla="*/ 0 h 2259106"/>
              <a:gd name="connsiteX1" fmla="*/ 3205782 w 3270325"/>
              <a:gd name="connsiteY1" fmla="*/ 0 h 2259106"/>
              <a:gd name="connsiteX2" fmla="*/ 3270325 w 3270325"/>
              <a:gd name="connsiteY2" fmla="*/ 64543 h 2259106"/>
              <a:gd name="connsiteX3" fmla="*/ 3270325 w 3270325"/>
              <a:gd name="connsiteY3" fmla="*/ 2194563 h 2259106"/>
              <a:gd name="connsiteX4" fmla="*/ 3205782 w 3270325"/>
              <a:gd name="connsiteY4" fmla="*/ 2259106 h 2259106"/>
              <a:gd name="connsiteX5" fmla="*/ 64543 w 3270325"/>
              <a:gd name="connsiteY5" fmla="*/ 2259106 h 2259106"/>
              <a:gd name="connsiteX6" fmla="*/ 0 w 3270325"/>
              <a:gd name="connsiteY6" fmla="*/ 2194563 h 2259106"/>
              <a:gd name="connsiteX7" fmla="*/ 0 w 3270325"/>
              <a:gd name="connsiteY7" fmla="*/ 64543 h 2259106"/>
              <a:gd name="connsiteX8" fmla="*/ 64543 w 3270325"/>
              <a:gd name="connsiteY8" fmla="*/ 0 h 225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325" h="2259106">
                <a:moveTo>
                  <a:pt x="64543" y="0"/>
                </a:moveTo>
                <a:lnTo>
                  <a:pt x="3205782" y="0"/>
                </a:lnTo>
                <a:cubicBezTo>
                  <a:pt x="3241428" y="0"/>
                  <a:pt x="3270325" y="28897"/>
                  <a:pt x="3270325" y="64543"/>
                </a:cubicBezTo>
                <a:lnTo>
                  <a:pt x="3270325" y="2194563"/>
                </a:lnTo>
                <a:cubicBezTo>
                  <a:pt x="3270325" y="2230209"/>
                  <a:pt x="3241428" y="2259106"/>
                  <a:pt x="3205782" y="2259106"/>
                </a:cubicBezTo>
                <a:lnTo>
                  <a:pt x="64543" y="2259106"/>
                </a:lnTo>
                <a:cubicBezTo>
                  <a:pt x="28897" y="2259106"/>
                  <a:pt x="0" y="2230209"/>
                  <a:pt x="0" y="2194563"/>
                </a:cubicBezTo>
                <a:lnTo>
                  <a:pt x="0" y="64543"/>
                </a:lnTo>
                <a:cubicBezTo>
                  <a:pt x="0" y="28897"/>
                  <a:pt x="28897" y="0"/>
                  <a:pt x="6454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9E7519-F759-4DCB-B508-18F23BFDA41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7C43-859D-48BC-AA0C-9ED2A3132D03}" type="datetimeFigureOut">
              <a:rPr lang="en-US"/>
              <a:pPr>
                <a:defRPr/>
              </a:pPr>
              <a:t>5/9/2024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B703AD-33F9-4D5B-8033-827CF608B2C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5CB604-253B-4E1A-AD16-77E79F8A291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275FD-CF63-4284-8184-1A508B97E3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3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5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5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4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7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3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3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0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ED13B-8961-4FC1-9842-286D4F51C25B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9211-2D0B-4CDF-A5E1-79C65C36BC0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6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mailto:gloria.villar@salud.madrid.org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hyperlink" Target="http://www.utape.org/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4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3.jpeg"/><Relationship Id="rId5" Type="http://schemas.openxmlformats.org/officeDocument/2006/relationships/image" Target="../media/image49.jpeg"/><Relationship Id="rId10" Type="http://schemas.openxmlformats.org/officeDocument/2006/relationships/image" Target="../media/image6.jpeg"/><Relationship Id="rId4" Type="http://schemas.openxmlformats.org/officeDocument/2006/relationships/image" Target="../media/image48.png"/><Relationship Id="rId9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5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5" Type="http://schemas.openxmlformats.org/officeDocument/2006/relationships/image" Target="../media/image3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Relationship Id="rId1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0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jpeg"/><Relationship Id="rId7" Type="http://schemas.openxmlformats.org/officeDocument/2006/relationships/hyperlink" Target="https://investigacionpuertadehierro.com/fibph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forms.office.com/e/YknKfeXrXq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.jpeg"/><Relationship Id="rId3" Type="http://schemas.openxmlformats.org/officeDocument/2006/relationships/image" Target="../media/image77.png"/><Relationship Id="rId7" Type="http://schemas.openxmlformats.org/officeDocument/2006/relationships/diagramQuickStyle" Target="../diagrams/quickStyle1.xml"/><Relationship Id="rId12" Type="http://schemas.openxmlformats.org/officeDocument/2006/relationships/hyperlink" Target="https://www.horizonteeuropa.es/eventos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0.jpeg"/><Relationship Id="rId5" Type="http://schemas.openxmlformats.org/officeDocument/2006/relationships/diagramData" Target="../diagrams/data1.xml"/><Relationship Id="rId15" Type="http://schemas.openxmlformats.org/officeDocument/2006/relationships/image" Target="../media/image6.jpeg"/><Relationship Id="rId10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microsoft.com/office/2007/relationships/diagramDrawing" Target="../diagrams/drawing1.xml"/><Relationship Id="rId1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7.pn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3.jpeg"/><Relationship Id="rId4" Type="http://schemas.openxmlformats.org/officeDocument/2006/relationships/image" Target="../media/image93.png"/><Relationship Id="rId9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4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6.jpeg"/><Relationship Id="rId4" Type="http://schemas.openxmlformats.org/officeDocument/2006/relationships/image" Target="../media/image108.png"/><Relationship Id="rId9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91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79.png"/><Relationship Id="rId10" Type="http://schemas.openxmlformats.org/officeDocument/2006/relationships/image" Target="../media/image123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2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28.png"/><Relationship Id="rId9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tape.org/" TargetMode="External"/><Relationship Id="rId3" Type="http://schemas.openxmlformats.org/officeDocument/2006/relationships/hyperlink" Target="mailto:utape@salud.madrid.org" TargetMode="External"/><Relationship Id="rId7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4.png"/><Relationship Id="rId7" Type="http://schemas.openxmlformats.org/officeDocument/2006/relationships/image" Target="../media/image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73335" y="1038122"/>
            <a:ext cx="8795518" cy="1323439"/>
          </a:xfrm>
          <a:prstGeom prst="rect">
            <a:avLst/>
          </a:prstGeom>
          <a:ln w="38100">
            <a:solidFill>
              <a:schemeClr val="accent1">
                <a:alpha val="94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3200" dirty="0" smtClean="0"/>
              <a:t> </a:t>
            </a:r>
            <a:r>
              <a:rPr lang="es-ES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¿SABRIAS TRASLADAR TU LINEA DE INVESTIGACIÓN A EUROPA?: SENSIBILIZACIÓN EN PROGRAMAS EUROPEOS E INTRODUCCIÓN A HORIZONTE EUROPA </a:t>
            </a:r>
            <a:endParaRPr lang="en-US" sz="24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54222" y="4580375"/>
            <a:ext cx="6128909" cy="1631216"/>
          </a:xfrm>
          <a:prstGeom prst="rect">
            <a:avLst/>
          </a:prstGeom>
          <a:ln w="317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" sz="16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Gloria Villar Acevedo, PhD</a:t>
            </a:r>
            <a:endParaRPr lang="en-US" sz="1600" b="1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200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Directora Unidad Técnica de Apoyo a Programas Europeos (</a:t>
            </a:r>
            <a:r>
              <a:rPr lang="es-ES" sz="1200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UTAPE)</a:t>
            </a:r>
            <a:endParaRPr lang="en-US" sz="1200" spc="-1" dirty="0">
              <a:solidFill>
                <a:srgbClr val="376092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s-ES" sz="1200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Fundación </a:t>
            </a:r>
            <a:r>
              <a:rPr lang="es-ES" sz="1200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para la Investigación e Innovación </a:t>
            </a:r>
            <a:r>
              <a:rPr lang="es-ES" sz="1200" spc="-1" dirty="0" err="1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Biosanitaria</a:t>
            </a:r>
            <a:r>
              <a:rPr lang="es-ES" sz="1200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en Atención Primaria, FIIBAP</a:t>
            </a:r>
            <a:endParaRPr lang="en-US" sz="1200" spc="-1" dirty="0">
              <a:solidFill>
                <a:srgbClr val="376092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 algn="just">
              <a:spcAft>
                <a:spcPts val="0"/>
              </a:spcAft>
            </a:pPr>
            <a:r>
              <a:rPr lang="es-ES" sz="1200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Servicio Madrileño de Salud (SERMAS</a:t>
            </a:r>
            <a:r>
              <a:rPr lang="es-ES" sz="1200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)</a:t>
            </a:r>
          </a:p>
          <a:p>
            <a:pPr algn="just">
              <a:spcAft>
                <a:spcPts val="0"/>
              </a:spcAft>
            </a:pPr>
            <a:endParaRPr lang="es-ES" sz="1200" b="1" spc="-1" dirty="0" smtClean="0">
              <a:solidFill>
                <a:srgbClr val="376092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  <a:hlinkClick r:id="rId3"/>
            </a:endParaRPr>
          </a:p>
          <a:p>
            <a:pPr algn="just">
              <a:spcAft>
                <a:spcPts val="0"/>
              </a:spcAft>
            </a:pPr>
            <a:r>
              <a:rPr lang="es-ES" sz="1200" b="1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hlinkClick r:id="rId3"/>
              </a:rPr>
              <a:t>gloria.villar@salud.madrid.org</a:t>
            </a:r>
            <a:r>
              <a:rPr lang="es-ES" sz="1200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</a:t>
            </a:r>
          </a:p>
          <a:p>
            <a:pPr algn="just">
              <a:spcAft>
                <a:spcPts val="0"/>
              </a:spcAft>
            </a:pPr>
            <a:endParaRPr lang="es-ES" sz="1200" spc="-1" dirty="0" smtClean="0">
              <a:solidFill>
                <a:srgbClr val="376092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  <a:hlinkClick r:id="rId4"/>
            </a:endParaRPr>
          </a:p>
          <a:p>
            <a:pPr algn="just">
              <a:spcAft>
                <a:spcPts val="0"/>
              </a:spcAft>
            </a:pPr>
            <a:r>
              <a:rPr lang="es-ES" sz="1200" b="1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hlinkClick r:id="rId4"/>
              </a:rPr>
              <a:t>www.utape.org</a:t>
            </a:r>
            <a:r>
              <a:rPr lang="es-ES" sz="1200" b="1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 </a:t>
            </a:r>
            <a:endParaRPr lang="en-US" sz="1200" b="1" spc="-1" dirty="0">
              <a:solidFill>
                <a:srgbClr val="376092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52" y="2508137"/>
            <a:ext cx="11887200" cy="1981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976" y="285468"/>
            <a:ext cx="2143125" cy="21431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214907" y="4974258"/>
            <a:ext cx="4116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sz="1600" b="1" spc="-1" dirty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Hospital </a:t>
            </a:r>
            <a:r>
              <a:rPr lang="es-ES" sz="1600" b="1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Universitario Infanta Cristina</a:t>
            </a:r>
            <a:endParaRPr lang="es-ES" sz="1600" b="1" spc="-1" dirty="0">
              <a:solidFill>
                <a:srgbClr val="376092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 algn="just"/>
            <a:r>
              <a:rPr lang="es-ES" sz="1600" spc="-1" dirty="0" smtClean="0">
                <a:solidFill>
                  <a:srgbClr val="376092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Martes, 7 de mayo de 2024</a:t>
            </a:r>
            <a:endParaRPr lang="es-ES" sz="1600" spc="-1" dirty="0">
              <a:solidFill>
                <a:srgbClr val="376092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12" name="Imagen 11" descr="C:\Users\Y5163656D\AppData\Local\Microsoft\Windows\INetCache\Content.Outlook\TG8K5L0A\logo-UTAPE-500px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279"/>
            <a:ext cx="2930525" cy="89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5" name="Imagen 14" descr="C:\Users\Y5163656D\AppData\Local\Microsoft\Windows\INetCache\Content.Outlook\TG8K5L0A\consejeria_sanidad-768x305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79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Y5163656D\AppData\Local\Microsoft\Windows\INetCache\Content.Outlook\TG8K5L0A\Consejeria-Presidencia-Justicia-y-Admon-Local_mlt3-768x24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64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Y5163656D\AppData\Local\Microsoft\Windows\INetCache\Content.Outlook\TG8K5L0A\consejeria_sanidad-768x305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Y5163656D\AppData\Local\Microsoft\Windows\INetCache\Content.Outlook\TG8K5L0A\Consejeria-Presidencia-Justicia-y-Admon-Local_mlt3-768x24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1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26708"/>
            <a:ext cx="9585355" cy="41784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131862" y="681336"/>
            <a:ext cx="3350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¿Qué se financia?</a:t>
            </a:r>
          </a:p>
        </p:txBody>
      </p:sp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84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64" y="842048"/>
            <a:ext cx="9554552" cy="3549409"/>
          </a:xfrm>
          <a:prstGeom prst="rect">
            <a:avLst/>
          </a:prstGeom>
          <a:ln w="444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CuadroTexto 2"/>
          <p:cNvSpPr txBox="1"/>
          <p:nvPr/>
        </p:nvSpPr>
        <p:spPr>
          <a:xfrm>
            <a:off x="2829496" y="247395"/>
            <a:ext cx="6533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Máxima intensidad de financiación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7" y="4746936"/>
            <a:ext cx="6191250" cy="1419225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5" name="Imagen 14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5787614" y="1312432"/>
            <a:ext cx="656217" cy="355003"/>
          </a:xfrm>
          <a:prstGeom prst="rect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C00000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6317399" y="1960317"/>
            <a:ext cx="656217" cy="355003"/>
          </a:xfrm>
          <a:prstGeom prst="rect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C00000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27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62240" y="157848"/>
            <a:ext cx="534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Condiciones de participación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6" y="4600448"/>
            <a:ext cx="5348678" cy="116443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21" y="758705"/>
            <a:ext cx="6265069" cy="7786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9" y="3065927"/>
            <a:ext cx="6250781" cy="59293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454" y="861421"/>
            <a:ext cx="4099924" cy="75772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198" y="1690599"/>
            <a:ext cx="3237257" cy="56505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0964" y="3002847"/>
            <a:ext cx="3627434" cy="99373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4101" y="4664599"/>
            <a:ext cx="3324976" cy="117276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161" y="4642447"/>
            <a:ext cx="3324976" cy="119492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9597" y="682083"/>
            <a:ext cx="11178801" cy="1732194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49594" y="2959685"/>
            <a:ext cx="11274463" cy="1214038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88459" y="4453926"/>
            <a:ext cx="12042403" cy="1443166"/>
          </a:xfrm>
          <a:prstGeom prst="rect">
            <a:avLst/>
          </a:prstGeom>
          <a:solidFill>
            <a:schemeClr val="accent1">
              <a:alpha val="0"/>
            </a:schemeClr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strella de 5 puntas 6"/>
          <p:cNvSpPr/>
          <p:nvPr/>
        </p:nvSpPr>
        <p:spPr>
          <a:xfrm>
            <a:off x="107019" y="246595"/>
            <a:ext cx="669800" cy="601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Estrella de 5 puntas 19"/>
          <p:cNvSpPr/>
          <p:nvPr/>
        </p:nvSpPr>
        <p:spPr>
          <a:xfrm>
            <a:off x="0" y="2278212"/>
            <a:ext cx="669800" cy="601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strella de 5 puntas 20"/>
          <p:cNvSpPr/>
          <p:nvPr/>
        </p:nvSpPr>
        <p:spPr>
          <a:xfrm>
            <a:off x="-18969" y="5000119"/>
            <a:ext cx="669800" cy="601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3153336" y="784437"/>
            <a:ext cx="2029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C00000"/>
                </a:solidFill>
              </a:rPr>
              <a:t>/ IA – </a:t>
            </a:r>
            <a:r>
              <a:rPr lang="es-ES" sz="1400" b="1" dirty="0" err="1" smtClean="0">
                <a:solidFill>
                  <a:srgbClr val="C00000"/>
                </a:solidFill>
              </a:rPr>
              <a:t>Innovation</a:t>
            </a:r>
            <a:r>
              <a:rPr lang="es-ES" sz="1400" b="1" dirty="0" smtClean="0">
                <a:solidFill>
                  <a:srgbClr val="C00000"/>
                </a:solidFill>
              </a:rPr>
              <a:t> </a:t>
            </a:r>
            <a:r>
              <a:rPr lang="es-ES" sz="1400" b="1" dirty="0" err="1" smtClean="0">
                <a:solidFill>
                  <a:srgbClr val="C00000"/>
                </a:solidFill>
              </a:rPr>
              <a:t>Actions</a:t>
            </a:r>
            <a:endParaRPr lang="es-ES" sz="1400" b="1" dirty="0">
              <a:solidFill>
                <a:srgbClr val="C00000"/>
              </a:solidFill>
            </a:endParaRPr>
          </a:p>
        </p:txBody>
      </p:sp>
      <p:pic>
        <p:nvPicPr>
          <p:cNvPr id="22" name="Imagen 2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23" name="Imagen 22" descr="C:\Users\Y5163656D\AppData\Local\Microsoft\Windows\INetCache\Content.Outlook\TG8K5L0A\consejeria_sanidad-768x305.jpe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 descr="C:\Users\Y5163656D\AppData\Local\Microsoft\Windows\INetCache\Content.Outlook\TG8K5L0A\Consejeria-Presidencia-Justicia-y-Admon-Local_mlt3-768x246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n 24" descr="C:\Users\Y5163656D\AppData\Local\Microsoft\Windows\INetCache\Content.Outlook\TG8K5L0A\logo-UTAPE-500px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1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56491" y="564530"/>
            <a:ext cx="7463790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84238">
              <a:defRPr/>
            </a:pP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Educar al Evaluador con ¨Hechos¨ y ¨Cifras¨ (5 preguntas claves):</a:t>
            </a:r>
          </a:p>
          <a:p>
            <a:pPr marL="220663" indent="-220663" defTabSz="884238">
              <a:defRPr/>
            </a:pPr>
            <a:endParaRPr lang="es-ES" sz="2000" dirty="0">
              <a:latin typeface="Verdana" pitchFamily="34" charset="0"/>
            </a:endParaRP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¿Por qué molestarse? (¿Qué problemas estás tratando de resolver?)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¿Es una prioridad Europea? ¿Podría ser resuelto a nivel nacional?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¿Está la solución disponible? (producto, servicio, transferencia)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¿Por qué ahora?  (¿Qué pasaría si no hiciéramos esto ahora?)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¿Por qué tú?  (¿Eres el mejor para llevar a cabo este trabajo?)</a:t>
            </a:r>
          </a:p>
          <a:p>
            <a:pPr marL="220663" indent="-220663" defTabSz="884238"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0663" indent="-220663" defTabSz="884238">
              <a:defRPr/>
            </a:pPr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¡¡Estas preguntas deben contestarse en los primeros 15 minutos de lectura de la propuesta!!!</a:t>
            </a:r>
            <a:endParaRPr lang="es-ES_trad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281" y="3661237"/>
            <a:ext cx="3377677" cy="2423116"/>
          </a:xfrm>
          <a:prstGeom prst="rect">
            <a:avLst/>
          </a:prstGeom>
        </p:spPr>
      </p:pic>
      <p:pic>
        <p:nvPicPr>
          <p:cNvPr id="8194" name="Picture 2" descr="Resultado de imagen de pregunta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824" y="1369662"/>
            <a:ext cx="1657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8" name="Imagen 7" descr="C:\Users\Y5163656D\AppData\Local\Microsoft\Windows\INetCache\Content.Outlook\TG8K5L0A\consejeria_sanidad-768x305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Y5163656D\AppData\Local\Microsoft\Windows\INetCache\Content.Outlook\TG8K5L0A\Consejeria-Presidencia-Justicia-y-Admon-Local_mlt3-768x2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logo-UTAPE-500px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679576" y="401522"/>
            <a:ext cx="480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Proyectos multidisciplinares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38" y="3709722"/>
            <a:ext cx="3189982" cy="2398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098663" y="1699709"/>
            <a:ext cx="755719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Desafío global detectado</a:t>
            </a:r>
            <a:r>
              <a:rPr lang="es-E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Objetivo </a:t>
            </a: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ambicioso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 de </a:t>
            </a:r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creación de un consorcio multidisciplinar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Socios con </a:t>
            </a:r>
            <a:r>
              <a:rPr lang="es-ES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expertise</a:t>
            </a:r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variado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endParaRPr lang="es-E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Evaluación generalista</a:t>
            </a:r>
            <a:endParaRPr lang="es-E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Definición clara de los </a:t>
            </a:r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roles y responsabilidades </a:t>
            </a: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endParaRPr lang="es-E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1813" lvl="1" indent="-358775" defTabSz="884238">
              <a:spcBef>
                <a:spcPts val="600"/>
              </a:spcBef>
              <a:buClr>
                <a:srgbClr val="8A004D"/>
              </a:buClr>
              <a:buFont typeface="+mj-lt"/>
              <a:buAutoNum type="arabicPeriod"/>
              <a:defRPr/>
            </a:pPr>
            <a:r>
              <a:rPr lang="es-E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Definición del </a:t>
            </a:r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impacto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38" y="1082075"/>
            <a:ext cx="3187922" cy="212141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8" name="Imagen 7" descr="C:\Users\Y5163656D\AppData\Local\Microsoft\Windows\INetCache\Content.Outlook\TG8K5L0A\consejeria_sanidad-768x305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Y5163656D\AppData\Local\Microsoft\Windows\INetCache\Content.Outlook\TG8K5L0A\Consejeria-Presidencia-Justicia-y-Admon-Local_mlt3-768x2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logo-UTAPE-500px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4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198"/>
            <a:ext cx="5680258" cy="594323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564508" y="118242"/>
            <a:ext cx="4860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Estructura de gobernanza en un proyecto europeo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566289" y="1392749"/>
            <a:ext cx="682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Estructura de Gobernanza del proyecto europeo </a:t>
            </a:r>
            <a:r>
              <a:rPr lang="es-ES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RESCUER:</a:t>
            </a:r>
          </a:p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</a:t>
            </a:r>
            <a:r>
              <a:rPr lang="en-US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ponder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entered support toolkit for operating in adverse and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</a:t>
            </a:r>
            <a:r>
              <a:rPr lang="en-US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cture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-less</a:t>
            </a:r>
          </a:p>
          <a:p>
            <a:r>
              <a:rPr lang="en-US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nvi</a:t>
            </a:r>
            <a:r>
              <a:rPr lang="en-US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onments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Resultado de imagen de Logo Summa 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16" y="2635251"/>
            <a:ext cx="18192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634855" y="5541477"/>
            <a:ext cx="267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Comunidad de Madrid: </a:t>
            </a:r>
            <a:r>
              <a:rPr lang="es-ES" dirty="0" smtClean="0"/>
              <a:t>GERA; Grupo Especial de Rescate en Altura</a:t>
            </a:r>
            <a:endParaRPr lang="es-ES" dirty="0"/>
          </a:p>
        </p:txBody>
      </p:sp>
      <p:pic>
        <p:nvPicPr>
          <p:cNvPr id="1028" name="Picture 4" descr="Ver las imágenes de ori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75" y="2768119"/>
            <a:ext cx="1878198" cy="11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6242975" y="6031904"/>
            <a:ext cx="265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Servicio Madrileño de Salud: </a:t>
            </a:r>
            <a:r>
              <a:rPr lang="es-ES" dirty="0" smtClean="0"/>
              <a:t>SUMMA112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422" y="4047166"/>
            <a:ext cx="2761362" cy="1494311"/>
          </a:xfrm>
          <a:prstGeom prst="rect">
            <a:avLst/>
          </a:prstGeom>
        </p:spPr>
      </p:pic>
      <p:pic>
        <p:nvPicPr>
          <p:cNvPr id="1030" name="Picture 6" descr="Ver las imágenes de orig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78" y="4630941"/>
            <a:ext cx="1714367" cy="12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uadroTexto 1"/>
          <p:cNvSpPr txBox="1">
            <a:spLocks noChangeArrowheads="1"/>
          </p:cNvSpPr>
          <p:nvPr/>
        </p:nvSpPr>
        <p:spPr bwMode="auto">
          <a:xfrm>
            <a:off x="1820563" y="595523"/>
            <a:ext cx="9572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Cómo hacer que un consorcio </a:t>
            </a:r>
            <a:r>
              <a:rPr lang="es-ES" alt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funcione </a:t>
            </a:r>
            <a:r>
              <a:rPr lang="es-ES" alt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bien</a:t>
            </a:r>
          </a:p>
        </p:txBody>
      </p:sp>
      <p:pic>
        <p:nvPicPr>
          <p:cNvPr id="40964" name="Picture 4" descr="ANd9GcRyGWe31UKnXwPvS4gcBn9PNpKcWblWwDjldxQAE60O0b3C1btz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28" y="2977379"/>
            <a:ext cx="215106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283619"/>
            <a:ext cx="2837255" cy="279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279645" y="5154623"/>
            <a:ext cx="1081835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solidFill>
                  <a:srgbClr val="0070C0"/>
                </a:solidFill>
              </a:rPr>
              <a:t>Coordinador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732752" y="4656050"/>
            <a:ext cx="1682192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 err="1">
                <a:solidFill>
                  <a:srgbClr val="0070C0"/>
                </a:solidFill>
              </a:rPr>
              <a:t>Work</a:t>
            </a:r>
            <a:r>
              <a:rPr lang="es-ES" sz="1350" b="1" dirty="0">
                <a:solidFill>
                  <a:srgbClr val="0070C0"/>
                </a:solidFill>
              </a:rPr>
              <a:t> </a:t>
            </a:r>
            <a:r>
              <a:rPr lang="es-ES" sz="1350" b="1" dirty="0" err="1">
                <a:solidFill>
                  <a:srgbClr val="0070C0"/>
                </a:solidFill>
              </a:rPr>
              <a:t>Package</a:t>
            </a:r>
            <a:r>
              <a:rPr lang="es-ES" sz="1350" b="1" dirty="0">
                <a:solidFill>
                  <a:srgbClr val="0070C0"/>
                </a:solidFill>
              </a:rPr>
              <a:t> </a:t>
            </a:r>
            <a:r>
              <a:rPr lang="es-ES" sz="1350" b="1" dirty="0" smtClean="0">
                <a:solidFill>
                  <a:srgbClr val="0070C0"/>
                </a:solidFill>
              </a:rPr>
              <a:t>leader</a:t>
            </a:r>
          </a:p>
          <a:p>
            <a:pPr>
              <a:defRPr/>
            </a:pPr>
            <a:r>
              <a:rPr lang="es-ES" sz="1350" b="1" dirty="0" smtClean="0">
                <a:solidFill>
                  <a:srgbClr val="0070C0"/>
                </a:solidFill>
              </a:rPr>
              <a:t>(WP Leader)</a:t>
            </a:r>
            <a:endParaRPr lang="es-ES" sz="1350" b="1" dirty="0">
              <a:solidFill>
                <a:srgbClr val="0070C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90594" y="3173577"/>
            <a:ext cx="2004651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 err="1">
                <a:solidFill>
                  <a:srgbClr val="0070C0"/>
                </a:solidFill>
              </a:rPr>
              <a:t>Task</a:t>
            </a:r>
            <a:r>
              <a:rPr lang="es-ES" sz="1350" b="1" dirty="0">
                <a:solidFill>
                  <a:srgbClr val="0070C0"/>
                </a:solidFill>
              </a:rPr>
              <a:t> </a:t>
            </a:r>
            <a:r>
              <a:rPr lang="es-ES" sz="1350" b="1" dirty="0" err="1" smtClean="0">
                <a:solidFill>
                  <a:srgbClr val="0070C0"/>
                </a:solidFill>
              </a:rPr>
              <a:t>leaders</a:t>
            </a:r>
            <a:r>
              <a:rPr lang="es-ES" sz="1350" b="1" dirty="0" smtClean="0">
                <a:solidFill>
                  <a:srgbClr val="0070C0"/>
                </a:solidFill>
              </a:rPr>
              <a:t> (</a:t>
            </a:r>
            <a:r>
              <a:rPr lang="es-ES" sz="1350" b="1" dirty="0" err="1" smtClean="0">
                <a:solidFill>
                  <a:srgbClr val="0070C0"/>
                </a:solidFill>
              </a:rPr>
              <a:t>Task</a:t>
            </a:r>
            <a:r>
              <a:rPr lang="es-ES" sz="1350" b="1" dirty="0" smtClean="0">
                <a:solidFill>
                  <a:srgbClr val="0070C0"/>
                </a:solidFill>
              </a:rPr>
              <a:t> leader)</a:t>
            </a:r>
            <a:endParaRPr lang="es-ES" sz="1350" b="1" dirty="0">
              <a:solidFill>
                <a:srgbClr val="0070C0"/>
              </a:solidFill>
            </a:endParaRPr>
          </a:p>
        </p:txBody>
      </p:sp>
      <p:pic>
        <p:nvPicPr>
          <p:cNvPr id="40969" name="Picture 2" descr="Image result for orquesta sinfo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28" y="1628939"/>
            <a:ext cx="23526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4" descr="Image result for london symphony orchest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41" y="3772716"/>
            <a:ext cx="23161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350794" y="5141141"/>
            <a:ext cx="200465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 err="1">
                <a:solidFill>
                  <a:srgbClr val="0070C0"/>
                </a:solidFill>
              </a:rPr>
              <a:t>Task</a:t>
            </a:r>
            <a:r>
              <a:rPr lang="es-ES" sz="1350" b="1" dirty="0">
                <a:solidFill>
                  <a:srgbClr val="0070C0"/>
                </a:solidFill>
              </a:rPr>
              <a:t> </a:t>
            </a:r>
            <a:r>
              <a:rPr lang="es-ES" sz="1350" b="1" dirty="0" err="1" smtClean="0">
                <a:solidFill>
                  <a:srgbClr val="0070C0"/>
                </a:solidFill>
              </a:rPr>
              <a:t>leaders</a:t>
            </a:r>
            <a:r>
              <a:rPr lang="es-ES" sz="1350" b="1" dirty="0" smtClean="0">
                <a:solidFill>
                  <a:srgbClr val="0070C0"/>
                </a:solidFill>
              </a:rPr>
              <a:t> (</a:t>
            </a:r>
            <a:r>
              <a:rPr lang="es-ES" sz="1350" b="1" dirty="0" err="1" smtClean="0">
                <a:solidFill>
                  <a:srgbClr val="0070C0"/>
                </a:solidFill>
              </a:rPr>
              <a:t>Task</a:t>
            </a:r>
            <a:r>
              <a:rPr lang="es-ES" sz="1350" b="1" dirty="0" smtClean="0">
                <a:solidFill>
                  <a:srgbClr val="0070C0"/>
                </a:solidFill>
              </a:rPr>
              <a:t> leader)</a:t>
            </a:r>
            <a:endParaRPr lang="es-ES" sz="1350" b="1" dirty="0">
              <a:solidFill>
                <a:srgbClr val="0070C0"/>
              </a:solidFill>
            </a:endParaRPr>
          </a:p>
        </p:txBody>
      </p:sp>
      <p:pic>
        <p:nvPicPr>
          <p:cNvPr id="40972" name="Picture 6" descr="Image result for orchestra and came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257" y="2874963"/>
            <a:ext cx="279558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894628" y="4418013"/>
            <a:ext cx="1346844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 err="1">
                <a:solidFill>
                  <a:srgbClr val="0070C0"/>
                </a:solidFill>
              </a:rPr>
              <a:t>External</a:t>
            </a:r>
            <a:r>
              <a:rPr lang="es-ES" sz="1350" b="1" dirty="0">
                <a:solidFill>
                  <a:srgbClr val="0070C0"/>
                </a:solidFill>
              </a:rPr>
              <a:t> </a:t>
            </a:r>
            <a:r>
              <a:rPr lang="es-ES" sz="1350" b="1" dirty="0" err="1">
                <a:solidFill>
                  <a:srgbClr val="0070C0"/>
                </a:solidFill>
              </a:rPr>
              <a:t>experts</a:t>
            </a:r>
            <a:endParaRPr lang="es-ES" sz="1350" b="1" dirty="0">
              <a:solidFill>
                <a:srgbClr val="0070C0"/>
              </a:solidFill>
            </a:endParaRPr>
          </a:p>
        </p:txBody>
      </p:sp>
      <p:pic>
        <p:nvPicPr>
          <p:cNvPr id="15" name="Imagen 1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6" name="Imagen 15" descr="C:\Users\Y5163656D\AppData\Local\Microsoft\Windows\INetCache\Content.Outlook\TG8K5L0A\consejeria_sanidad-768x305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Y5163656D\AppData\Local\Microsoft\Windows\INetCache\Content.Outlook\TG8K5L0A\Consejeria-Presidencia-Justicia-y-Admon-Local_mlt3-768x24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Y5163656D\AppData\Local\Microsoft\Windows\INetCache\Content.Outlook\TG8K5L0A\logo-UTAPE-500px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3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24" y="466725"/>
            <a:ext cx="606425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213586" y="3719513"/>
            <a:ext cx="29109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0070C0"/>
                </a:solidFill>
              </a:rPr>
              <a:t>Proyecto </a:t>
            </a:r>
            <a:r>
              <a:rPr lang="es-ES" sz="2000" b="1" dirty="0" smtClean="0">
                <a:solidFill>
                  <a:srgbClr val="0070C0"/>
                </a:solidFill>
              </a:rPr>
              <a:t>europeo exitoso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53226" y="5219701"/>
            <a:ext cx="1484189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350" b="1" dirty="0">
                <a:solidFill>
                  <a:srgbClr val="0070C0"/>
                </a:solidFill>
              </a:rPr>
              <a:t>Comisión Europea</a:t>
            </a:r>
          </a:p>
          <a:p>
            <a:pPr>
              <a:defRPr/>
            </a:pPr>
            <a:r>
              <a:rPr lang="es-ES" sz="1350" b="1" dirty="0">
                <a:solidFill>
                  <a:srgbClr val="0070C0"/>
                </a:solidFill>
              </a:rPr>
              <a:t>(Project </a:t>
            </a:r>
            <a:r>
              <a:rPr lang="es-ES" sz="1350" b="1" dirty="0" err="1">
                <a:solidFill>
                  <a:srgbClr val="0070C0"/>
                </a:solidFill>
              </a:rPr>
              <a:t>Officer</a:t>
            </a:r>
            <a:r>
              <a:rPr lang="es-ES" sz="135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89" y="4235381"/>
            <a:ext cx="2939107" cy="195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9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3" name="Imagen 2" descr="C:\Users\Y5163656D\AppData\Local\Microsoft\Windows\INetCache\Content.Outlook\TG8K5L0A\consejeria_sanidad-768x305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C:\Users\Y5163656D\AppData\Local\Microsoft\Windows\INetCache\Content.Outlook\TG8K5L0A\Consejeria-Presidencia-Justicia-y-Admon-Local_mlt3-768x2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Y5163656D\AppData\Local\Microsoft\Windows\INetCache\Content.Outlook\TG8K5L0A\logo-UTAPE-500px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2635623" y="494852"/>
            <a:ext cx="6728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Oportunidad para los investigadores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682" y="2513232"/>
            <a:ext cx="3447624" cy="22942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7" y="1081732"/>
            <a:ext cx="3228975" cy="5200650"/>
          </a:xfrm>
          <a:prstGeom prst="rect">
            <a:avLst/>
          </a:prstGeom>
        </p:spPr>
      </p:pic>
      <p:sp>
        <p:nvSpPr>
          <p:cNvPr id="12" name="Flecha derecha 11"/>
          <p:cNvSpPr/>
          <p:nvPr/>
        </p:nvSpPr>
        <p:spPr>
          <a:xfrm>
            <a:off x="6876193" y="3438955"/>
            <a:ext cx="795846" cy="675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7805501" y="1930217"/>
            <a:ext cx="4126703" cy="369331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 de los clínicos del HUGM a través del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SERMAS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SERMAS está muy </a:t>
            </a: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bien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posicionado en Europa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 falta ser </a:t>
            </a: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participar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hace falta tener una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carrera investigadora previa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se </a:t>
            </a: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evalúa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Investigador Principal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Obligatorio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contar con la Fundación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la hora de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decidir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participar en una propuesta</a:t>
            </a:r>
          </a:p>
        </p:txBody>
      </p:sp>
    </p:spTree>
    <p:extLst>
      <p:ext uri="{BB962C8B-B14F-4D97-AF65-F5344CB8AC3E}">
        <p14:creationId xmlns:p14="http://schemas.microsoft.com/office/powerpoint/2010/main" val="14560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23111" y="2666802"/>
            <a:ext cx="8662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Sistema de agentes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0449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7550" y="2758441"/>
            <a:ext cx="11602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Sensibilización Proyectos Europeos</a:t>
            </a:r>
            <a:endParaRPr lang="en-US" sz="5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955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0" name="TextBox 33">
            <a:extLst>
              <a:ext uri="{FF2B5EF4-FFF2-40B4-BE49-F238E27FC236}">
                <a16:creationId xmlns:a16="http://schemas.microsoft.com/office/drawing/2014/main" id="{401F8E8F-51E5-4435-949C-0A31BAB45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967" y="4289883"/>
            <a:ext cx="184731" cy="2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endParaRPr lang="en-US" altLang="en-US" sz="825" dirty="0">
              <a:solidFill>
                <a:srgbClr val="848484"/>
              </a:solidFill>
            </a:endParaRPr>
          </a:p>
        </p:txBody>
      </p:sp>
      <p:sp>
        <p:nvSpPr>
          <p:cNvPr id="49168" name="TextBox 39">
            <a:extLst>
              <a:ext uri="{FF2B5EF4-FFF2-40B4-BE49-F238E27FC236}">
                <a16:creationId xmlns:a16="http://schemas.microsoft.com/office/drawing/2014/main" id="{560DCFB8-CE8D-4720-A75C-51619A181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608" y="4263137"/>
            <a:ext cx="184731" cy="27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endParaRPr lang="en-US" altLang="en-US" sz="825" dirty="0">
              <a:solidFill>
                <a:srgbClr val="848484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/>
          <a:stretch/>
        </p:blipFill>
        <p:spPr>
          <a:xfrm>
            <a:off x="139710" y="3401278"/>
            <a:ext cx="1831994" cy="62026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00473" y="3026596"/>
            <a:ext cx="4168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UTAPE surge de un convenio de colaboración entre la Consejería de Presidencia de la Comunidad de Madrid, la Consejería de Sanidad y la FIIBAP (27 diciembre 2017)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" y="463112"/>
            <a:ext cx="1617666" cy="12641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8" y="1943457"/>
            <a:ext cx="1173276" cy="12654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391" y="481481"/>
            <a:ext cx="5238486" cy="347600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92E574E-C880-4668-8938-EE1F637525C0}"/>
              </a:ext>
            </a:extLst>
          </p:cNvPr>
          <p:cNvSpPr txBox="1"/>
          <p:nvPr/>
        </p:nvSpPr>
        <p:spPr bwMode="auto">
          <a:xfrm>
            <a:off x="2140989" y="137005"/>
            <a:ext cx="817598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Estructura</a:t>
            </a:r>
            <a: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de </a:t>
            </a:r>
            <a:r>
              <a:rPr lang="en-U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apoyo</a:t>
            </a:r>
            <a: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de la </a:t>
            </a:r>
            <a:r>
              <a:rPr lang="en-U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Comunidad</a:t>
            </a:r>
            <a: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de Madrid para </a:t>
            </a:r>
            <a:r>
              <a:rPr lang="en-U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Salud</a:t>
            </a:r>
            <a: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: ¿</a:t>
            </a:r>
            <a:r>
              <a:rPr lang="en-U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Quiénes</a:t>
            </a:r>
            <a: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</a:t>
            </a:r>
            <a:r>
              <a:rPr lang="en-U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somos</a:t>
            </a:r>
            <a: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?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994" y="4256128"/>
            <a:ext cx="2952750" cy="18859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987" y="4152963"/>
            <a:ext cx="1762125" cy="16383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7236" y="3938485"/>
            <a:ext cx="1792749" cy="167462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9034" y="5922687"/>
            <a:ext cx="2060179" cy="523220"/>
          </a:xfrm>
          <a:prstGeom prst="rect">
            <a:avLst/>
          </a:prstGeom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Gloria Villar Acevedo</a:t>
            </a:r>
          </a:p>
          <a:p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Responsable UTAPE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179402" y="5688449"/>
            <a:ext cx="2623129" cy="861774"/>
          </a:xfrm>
          <a:prstGeom prst="rect">
            <a:avLst/>
          </a:prstGeom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Sara Parra Bernal</a:t>
            </a:r>
          </a:p>
          <a:p>
            <a:r>
              <a:rPr lang="es-E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Técnico Superior de Proyectos Europeos, Propiedad Intelectual y Transferencia Tecnológica.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718323" y="1004935"/>
            <a:ext cx="1431671" cy="938522"/>
          </a:xfrm>
          <a:prstGeom prst="rect">
            <a:avLst/>
          </a:prstGeom>
          <a:solidFill>
            <a:schemeClr val="accent1">
              <a:alpha val="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 descr="Una persona con un vestid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A75C9789-E189-81AB-BA0F-41D9059EABB0}"/>
              </a:ext>
            </a:extLst>
          </p:cNvPr>
          <p:cNvSpPr/>
          <p:nvPr/>
        </p:nvSpPr>
        <p:spPr>
          <a:xfrm>
            <a:off x="7281938" y="3842383"/>
            <a:ext cx="1648800" cy="1649675"/>
          </a:xfrm>
          <a:prstGeom prst="ellipse">
            <a:avLst/>
          </a:prstGeom>
          <a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</p:sp>
      <p:sp>
        <p:nvSpPr>
          <p:cNvPr id="23" name="Elipse 22" descr="Un periódico con la imagen de un hombre sonriendo&#10;&#10;Descripción generada automáticamente con confianza media">
            <a:extLst>
              <a:ext uri="{FF2B5EF4-FFF2-40B4-BE49-F238E27FC236}">
                <a16:creationId xmlns:a16="http://schemas.microsoft.com/office/drawing/2014/main" id="{3CA322C5-DB00-7343-5488-BCF54F198DB0}"/>
              </a:ext>
            </a:extLst>
          </p:cNvPr>
          <p:cNvSpPr/>
          <p:nvPr/>
        </p:nvSpPr>
        <p:spPr>
          <a:xfrm>
            <a:off x="5026610" y="3913933"/>
            <a:ext cx="1792749" cy="1674623"/>
          </a:xfrm>
          <a:prstGeom prst="ellipse">
            <a:avLst/>
          </a:prstGeom>
          <a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Imagen 2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25" name="Imagen 24" descr="C:\Users\Y5163656D\AppData\Local\Microsoft\Windows\INetCache\Content.Outlook\TG8K5L0A\consejeria_sanidad-768x305.jpe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n 25" descr="C:\Users\Y5163656D\AppData\Local\Microsoft\Windows\INetCache\Content.Outlook\TG8K5L0A\Consejeria-Presidencia-Justicia-y-Admon-Local_mlt3-768x246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/>
          <p:cNvSpPr txBox="1"/>
          <p:nvPr/>
        </p:nvSpPr>
        <p:spPr>
          <a:xfrm>
            <a:off x="4889473" y="5688449"/>
            <a:ext cx="2304352" cy="646331"/>
          </a:xfrm>
          <a:prstGeom prst="rect">
            <a:avLst/>
          </a:prstGeom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Varcárcel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Linares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Técnico Júnior de Proyectos Europeos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312897" y="5667043"/>
            <a:ext cx="1706558" cy="954107"/>
          </a:xfrm>
          <a:prstGeom prst="rect">
            <a:avLst/>
          </a:prstGeom>
          <a:ln w="222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Jennifer Jiménez</a:t>
            </a:r>
          </a:p>
          <a:p>
            <a:r>
              <a:rPr lang="es-ES" sz="14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Técnico Senior de Proyectos Europeos</a:t>
            </a:r>
          </a:p>
        </p:txBody>
      </p:sp>
      <p:pic>
        <p:nvPicPr>
          <p:cNvPr id="27" name="Imagen 26" descr="C:\Users\Y5163656D\AppData\Local\Microsoft\Windows\INetCache\Content.Outlook\TG8K5L0A\logo-UTAPE-500px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05" y="1141949"/>
            <a:ext cx="5169614" cy="17256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57804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16958" y="2083943"/>
            <a:ext cx="7845893" cy="4185761"/>
          </a:xfrm>
          <a:prstGeom prst="rect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la participación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Consejería de Sanidad y de las 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Fundaciones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Investigación 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Biomédicas (</a:t>
            </a:r>
            <a:r>
              <a:rPr lang="es-ES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FIBs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de los 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Institutos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Investigación Sanitaria 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(IIS)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Programas Europeos de gestión directa. En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particular se persigue: </a:t>
            </a:r>
          </a:p>
          <a:p>
            <a:pPr algn="just"/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Incrementar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participación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los profesionales sanitarios de la Comunidad de Madrid en los Programas Europeos vinculados a la Investigación.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Potenciar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capacidades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las instituciones sanitarias en la captación de fondos europeos para el desarrollo de proyectos de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I+D+i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Incrementar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retorno económico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las instituciones sanitarias a partir de estos programas.</a:t>
            </a:r>
          </a:p>
          <a:p>
            <a:endParaRPr lang="es-ES" dirty="0" smtClean="0"/>
          </a:p>
          <a:p>
            <a:pPr algn="just"/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Establecer las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actividades de orientación y asesoría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los grupos anteriormente mencionados, con el objetivo de participar activamente en proyectos europeos, poniendo a disposición las capacidades regionales en Ciencia, Investigación e Innovación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6958" y="1425045"/>
            <a:ext cx="1901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Objetivos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5265234" y="792437"/>
            <a:ext cx="781003" cy="617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6046237" y="500048"/>
            <a:ext cx="5833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Oficina de dinamización de la </a:t>
            </a:r>
            <a:endParaRPr lang="es-ES" sz="1600" b="1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 en proyectos europeos</a:t>
            </a:r>
          </a:p>
          <a:p>
            <a:r>
              <a:rPr lang="es-ES" sz="1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s-ES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sector Salud </a:t>
            </a:r>
            <a:endParaRPr lang="es-ES" sz="1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883676" y="1948265"/>
            <a:ext cx="2704944" cy="4278094"/>
          </a:xfrm>
          <a:prstGeom prst="rect">
            <a:avLst/>
          </a:prstGeom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6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….pero también….</a:t>
            </a:r>
          </a:p>
          <a:p>
            <a:pPr algn="just"/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Apoyamos a cualquier entidad dependiente de la CM que participe en propuestas europeas de salud:</a:t>
            </a:r>
          </a:p>
          <a:p>
            <a:pPr algn="just"/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Tahoma" panose="020B0604030504040204" pitchFamily="34" charset="0"/>
              <a:buChar char="►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Bomberos de la CM</a:t>
            </a:r>
          </a:p>
          <a:p>
            <a:pPr marL="285750" indent="-285750">
              <a:buFont typeface="Tahoma" panose="020B0604030504040204" pitchFamily="34" charset="0"/>
              <a:buChar char="►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GERA</a:t>
            </a:r>
          </a:p>
          <a:p>
            <a:pPr marL="285750" indent="-285750">
              <a:buFont typeface="Tahoma" panose="020B0604030504040204" pitchFamily="34" charset="0"/>
              <a:buChar char="►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Policía municipal</a:t>
            </a:r>
          </a:p>
          <a:p>
            <a:pPr marL="285750" indent="-285750">
              <a:buFont typeface="Tahoma" panose="020B0604030504040204" pitchFamily="34" charset="0"/>
              <a:buChar char="►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Oncológica Madrileña</a:t>
            </a:r>
          </a:p>
          <a:p>
            <a:pPr marL="285750" indent="-285750">
              <a:buFont typeface="Tahoma" panose="020B0604030504040204" pitchFamily="34" charset="0"/>
              <a:buChar char="►"/>
            </a:pP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Resto de Consejerías de la CM</a:t>
            </a:r>
          </a:p>
          <a:p>
            <a:pPr algn="just"/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………………..</a:t>
            </a:r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ilustraciones, imágenes clip art, dibujos animados e iconos de stock de trabajo en equipo  - retorno económi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96" y="35451"/>
            <a:ext cx="2163314" cy="148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4" name="Imagen 13" descr="C:\Users\Y5163656D\AppData\Local\Microsoft\Windows\INetCache\Content.Outlook\TG8K5L0A\consejeria_sanidad-768x30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Y5163656D\AppData\Local\Microsoft\Windows\INetCache\Content.Outlook\TG8K5L0A\Consejeria-Presidencia-Justicia-y-Admon-Local_mlt3-768x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Y5163656D\AppData\Local\Microsoft\Windows\INetCache\Content.Outlook\TG8K5L0A\logo-UTAPE-500px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Y5163656D\AppData\Local\Microsoft\Windows\INetCache\Content.Outlook\TG8K5L0A\logo-UTAPE-500px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06" y="232635"/>
            <a:ext cx="4264772" cy="13658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398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854535" y="1683239"/>
            <a:ext cx="6096000" cy="368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70119" y="3918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262158" y="1220661"/>
            <a:ext cx="6412633" cy="4961358"/>
          </a:xfrm>
          <a:prstGeom prst="rect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Apoyo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elaboración y redacción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propuesta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Elaboración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presupuesto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Revisión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propuesta;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Creación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consorcio,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búsqueda de socios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Apoyo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el uso de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inglés técnico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Apoyo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las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de consorcio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Asesoramiento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aspectos legales y financieros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Asesoramiento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convocatorias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Distribución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tareas, planificación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Promoción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colaboración entre IIS y </a:t>
            </a: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FIBs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otros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agentes CM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Asignación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Investigador Principal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Coordinación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de la propuesta, envío propuesta;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Preparación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apoyo </a:t>
            </a:r>
            <a:r>
              <a:rPr lang="es-ES" sz="1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Hearings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lnSpc>
                <a:spcPct val="110000"/>
              </a:lnSpc>
              <a:spcAft>
                <a:spcPts val="600"/>
              </a:spcAft>
              <a:buAutoNum type="arabicPeriod"/>
            </a:pPr>
            <a:r>
              <a:rPr lang="es-E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Carta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apoyo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s-E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Preparación perfil 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SERMAS/datos </a:t>
            </a:r>
            <a:r>
              <a:rPr lang="es-E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administrativos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62158" y="499608"/>
            <a:ext cx="1800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Servicios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298" y="2306400"/>
            <a:ext cx="4130471" cy="2789879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4" name="Imagen 13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5689"/>
            <a:ext cx="1840154" cy="55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 descr="C:\Users\Y5163656D\AppData\Local\Microsoft\Windows\INetCache\Content.Outlook\TG8K5L0A\logo-UTAPE-500px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15" y="687732"/>
            <a:ext cx="3928795" cy="13638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255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CuadroTexto 3"/>
          <p:cNvSpPr txBox="1">
            <a:spLocks noChangeArrowheads="1"/>
          </p:cNvSpPr>
          <p:nvPr/>
        </p:nvSpPr>
        <p:spPr bwMode="auto">
          <a:xfrm>
            <a:off x="1837854" y="409903"/>
            <a:ext cx="82295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¿Por qué necesitamos estructuras de apoyo?</a:t>
            </a:r>
          </a:p>
        </p:txBody>
      </p:sp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6" name="Imagen 5" descr="C:\Users\Y5163656D\AppData\Local\Microsoft\Windows\INetCache\Content.Outlook\TG8K5L0A\consejeria_sanidad-768x30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Y5163656D\AppData\Local\Microsoft\Windows\INetCache\Content.Outlook\TG8K5L0A\Consejeria-Presidencia-Justicia-y-Admon-Local_mlt3-768x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01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1285875"/>
            <a:ext cx="73025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125"/>
            <a:ext cx="12192000" cy="457200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6" name="Imagen 5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8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-728663"/>
            <a:ext cx="5989638" cy="876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86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5600C1A-26FF-497C-A3BD-15B927D2C791}" type="slidenum">
              <a:rPr lang="es-ES" altLang="es-ES"/>
              <a:pPr/>
              <a:t>25</a:t>
            </a:fld>
            <a:endParaRPr lang="en-US" dirty="0"/>
          </a:p>
        </p:txBody>
      </p:sp>
      <p:pic>
        <p:nvPicPr>
          <p:cNvPr id="5" name="Imagen 4" descr="C:\Users\Y5163656D\AppData\Local\Microsoft\Windows\INetCache\Content.Outlook\TG8K5L0A\logo-UTAPE-500px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4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63" y="385350"/>
            <a:ext cx="5294225" cy="19431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589" y="1968008"/>
            <a:ext cx="8772972" cy="4593605"/>
          </a:xfrm>
          <a:prstGeom prst="rect">
            <a:avLst/>
          </a:prstGeom>
        </p:spPr>
      </p:pic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0456-1C8C-44A0-8DC2-A98F8925C173}" type="slidenum">
              <a:rPr lang="es-ES" smtClean="0"/>
              <a:t>26</a:t>
            </a:fld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6418362" y="1677087"/>
            <a:ext cx="468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s-ES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SERMAS: Servicio Madrileño de Salud)</a:t>
            </a:r>
            <a:endParaRPr lang="es-ES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90092" y="4266391"/>
            <a:ext cx="1134801" cy="454466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613588" y="4589745"/>
            <a:ext cx="1853511" cy="391830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6" name="Imagen 15" descr="C:\Users\Y5163656D\AppData\Local\Microsoft\Windows\INetCache\Content.Outlook\TG8K5L0A\consejeria_sanidad-768x305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 descr="C:\Users\Y5163656D\AppData\Local\Microsoft\Windows\INetCache\Content.Outlook\TG8K5L0A\Consejeria-Presidencia-Justicia-y-Admon-Local_mlt3-768x2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C:\Users\Y5163656D\AppData\Local\Microsoft\Windows\INetCache\Content.Outlook\TG8K5L0A\logo-UTAPE-500px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 descr="C:\Users\Y5163656D\AppData\Local\Microsoft\Windows\INetCache\Content.Outlook\TG8K5L0A\logo-UTAPE-500px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41" y="413303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60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78977" y="0"/>
            <a:ext cx="10948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Instituto de Investigacion Sanitaria Puerta de Hierro – Segovia de Arana (IIS)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Fundación para la Investigación e 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Innovación 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Biomedica Puerta 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de Hierro – Segovia de 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Arana (FIB)  </a:t>
            </a:r>
            <a:endParaRPr lang="es-E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7" name="Imagen 6" descr="C:\Users\Y5163656D\AppData\Local\Microsoft\Windows\INetCache\Content.Outlook\TG8K5L0A\consejeria_sanidad-768x305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Y5163656D\AppData\Local\Microsoft\Windows\INetCache\Content.Outlook\TG8K5L0A\Consejeria-Presidencia-Justicia-y-Admon-Local_mlt3-768x2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Y5163656D\AppData\Local\Microsoft\Windows\INetCache\Content.Outlook\TG8K5L0A\logo-UTAPE-500px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486" y="1832087"/>
            <a:ext cx="6744918" cy="474822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8892765" y="4123219"/>
            <a:ext cx="30976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FIB – Instituto Investigación Sanitaria Puerta de Hierro – Segovia de Arana (investigacionpuertadehierro.com)</a:t>
            </a:r>
            <a:endParaRPr lang="es-E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Resultado de imagen de internet l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021" y="3154049"/>
            <a:ext cx="1467532" cy="10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5033" y="201885"/>
            <a:ext cx="10079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Mapa de Capacidades del </a:t>
            </a:r>
            <a:r>
              <a:rPr lang="es-ES" sz="36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SERMAS elaborado por UTAPE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7" y="1587327"/>
            <a:ext cx="6334015" cy="41281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50874" y="5824370"/>
            <a:ext cx="4037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u="sng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https://forms.office.com/e/YknKfeXrXq</a:t>
            </a:r>
            <a:r>
              <a:rPr lang="es-E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S" b="1" dirty="0"/>
          </a:p>
        </p:txBody>
      </p:sp>
      <p:pic>
        <p:nvPicPr>
          <p:cNvPr id="2050" name="Imagen 12" descr="image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306" y="3977820"/>
            <a:ext cx="2216998" cy="20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562074" y="1359700"/>
            <a:ext cx="312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spc="-1" dirty="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¡Ayúdanos </a:t>
            </a:r>
            <a:r>
              <a:rPr lang="es-ES" b="1" spc="-1" dirty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a completarlo!</a:t>
            </a:r>
          </a:p>
        </p:txBody>
      </p:sp>
      <p:pic>
        <p:nvPicPr>
          <p:cNvPr id="2052" name="Picture 4" descr="Resultado de imagen de ayu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54" y="1864986"/>
            <a:ext cx="3056922" cy="204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6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00814" y="41014"/>
            <a:ext cx="5687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Estrategia participación</a:t>
            </a:r>
            <a:endParaRPr lang="en-US" sz="36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2" y="3515096"/>
            <a:ext cx="2975038" cy="212693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780" y="777794"/>
            <a:ext cx="3944982" cy="1689643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9134492"/>
              </p:ext>
            </p:extLst>
          </p:nvPr>
        </p:nvGraphicFramePr>
        <p:xfrm>
          <a:off x="2439779" y="1093021"/>
          <a:ext cx="7409974" cy="5093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9003" y="2093247"/>
            <a:ext cx="2329329" cy="33250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430" y="4419148"/>
            <a:ext cx="1458332" cy="464422"/>
          </a:xfrm>
          <a:prstGeom prst="rect">
            <a:avLst/>
          </a:prstGeom>
          <a:ln w="31750">
            <a:solidFill>
              <a:srgbClr val="00B0F0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376549" y="5729471"/>
            <a:ext cx="5117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https://www.horizonteeuropa.es/eventos</a:t>
            </a:r>
            <a:endParaRPr lang="es-E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5" name="Imagen 14" descr="C:\Users\Y5163656D\AppData\Local\Microsoft\Windows\INetCache\Content.Outlook\TG8K5L0A\consejeria_sanidad-768x305.jpe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Y5163656D\AppData\Local\Microsoft\Windows\INetCache\Content.Outlook\TG8K5L0A\Consejeria-Presidencia-Justicia-y-Admon-Local_mlt3-768x246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Y5163656D\AppData\Local\Microsoft\Windows\INetCache\Content.Outlook\TG8K5L0A\logo-UTAPE-500px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20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E1A00D6-6E44-4E3D-938B-B223578C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75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 Rectángulo">
            <a:extLst>
              <a:ext uri="{FF2B5EF4-FFF2-40B4-BE49-F238E27FC236}">
                <a16:creationId xmlns:a16="http://schemas.microsoft.com/office/drawing/2014/main" id="{370D924C-1191-4357-B243-C60FD0AC937F}"/>
              </a:ext>
            </a:extLst>
          </p:cNvPr>
          <p:cNvSpPr/>
          <p:nvPr/>
        </p:nvSpPr>
        <p:spPr>
          <a:xfrm>
            <a:off x="4495697" y="4848225"/>
            <a:ext cx="3057629" cy="23812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C7B866-E871-447E-96A2-3591D3F9DFEF}"/>
              </a:ext>
            </a:extLst>
          </p:cNvPr>
          <p:cNvSpPr txBox="1"/>
          <p:nvPr/>
        </p:nvSpPr>
        <p:spPr>
          <a:xfrm>
            <a:off x="3395148" y="523559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La investigación en la UE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448" y="4486275"/>
            <a:ext cx="2619375" cy="1743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923" y="3887619"/>
            <a:ext cx="2880080" cy="2159336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3" name="Imagen 12" descr="C:\Users\Y5163656D\AppData\Local\Microsoft\Windows\INetCache\Content.Outlook\TG8K5L0A\consejeria_sanidad-768x305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Y5163656D\AppData\Local\Microsoft\Windows\INetCache\Content.Outlook\TG8K5L0A\Consejeria-Presidencia-Justicia-y-Admon-Local_mlt3-768x2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Y5163656D\AppData\Local\Microsoft\Windows\INetCache\Content.Outlook\TG8K5L0A\logo-UTAPE-500px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8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66142" y="2688772"/>
            <a:ext cx="7839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Horizonte Europa</a:t>
            </a:r>
            <a:endParaRPr lang="en-US" sz="7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8888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86735" y="2665365"/>
            <a:ext cx="26052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Horizonte </a:t>
            </a:r>
            <a:endParaRPr lang="es-E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Europa </a:t>
            </a:r>
          </a:p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(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2021 -2027)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7" y="-93583"/>
            <a:ext cx="9253248" cy="69515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130" y="2022871"/>
            <a:ext cx="3197870" cy="6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8" y="711200"/>
            <a:ext cx="11296501" cy="5551053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5" name="Imagen 4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2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807" y="1189202"/>
            <a:ext cx="8920733" cy="479596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56154" y="242609"/>
            <a:ext cx="9701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Crecimiento presupuestario de los Programas Marco 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191501" y="1081360"/>
            <a:ext cx="985652" cy="4903804"/>
          </a:xfrm>
          <a:prstGeom prst="rect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3022899" y="1608750"/>
            <a:ext cx="5540188" cy="29740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9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69" y="1273629"/>
            <a:ext cx="9157196" cy="42419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493" y="175765"/>
            <a:ext cx="2881745" cy="152537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73068" y="498662"/>
            <a:ext cx="5391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Estructura Horizonte Europa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33" y="5622478"/>
            <a:ext cx="11150930" cy="1167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7365" y="2576481"/>
            <a:ext cx="1708974" cy="2225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3214" y="3117815"/>
            <a:ext cx="10572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567" y="1000452"/>
            <a:ext cx="7780119" cy="41022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070"/>
            <a:ext cx="1553639" cy="4453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156" y="5699916"/>
            <a:ext cx="11063844" cy="11580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73140" y="214795"/>
            <a:ext cx="781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Estratégico (</a:t>
            </a:r>
            <a:r>
              <a:rPr lang="es-ES" sz="32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</a:t>
            </a:r>
            <a:r>
              <a:rPr lang="es-ES" sz="32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32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Planning</a:t>
            </a:r>
            <a:r>
              <a:rPr lang="es-ES" sz="32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2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36" y="1181994"/>
            <a:ext cx="2567446" cy="35507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8" name="Conector recto 7"/>
          <p:cNvCxnSpPr/>
          <p:nvPr/>
        </p:nvCxnSpPr>
        <p:spPr>
          <a:xfrm>
            <a:off x="7293685" y="1052578"/>
            <a:ext cx="43030" cy="38095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2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685" y="309624"/>
            <a:ext cx="5000625" cy="7048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658" y="1756122"/>
            <a:ext cx="7376678" cy="48049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68" y="1223373"/>
            <a:ext cx="6515100" cy="323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518" y="204849"/>
            <a:ext cx="3209925" cy="809625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1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57879" y="2818529"/>
            <a:ext cx="935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Pilar 2: Clúster 1- Health</a:t>
            </a:r>
            <a:endParaRPr lang="en-US" sz="6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80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991"/>
            <a:ext cx="10789505" cy="49980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93221" y="563208"/>
            <a:ext cx="7351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Clúster 1 Salud: 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Horizonte Europa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214" y="192959"/>
            <a:ext cx="1452134" cy="1890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725" y="563208"/>
            <a:ext cx="1057275" cy="981075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5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85" y="1071068"/>
            <a:ext cx="9875913" cy="59769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92231" y="391885"/>
            <a:ext cx="887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Orientaciones – Impactos esperados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6" name="Imagen 5" descr="C:\Users\Y5163656D\AppData\Local\Microsoft\Windows\INetCache\Content.Outlook\TG8K5L0A\logo-UTAPE-500px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08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14" y="3307277"/>
            <a:ext cx="2374428" cy="33547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3" y="3307277"/>
            <a:ext cx="2060377" cy="290945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3869" y="949817"/>
            <a:ext cx="56803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Estatal de Investigación Científica, Técnica y de Innovación 2021-2023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integrado en la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Española de Ciencia, Tecnología e Innovación 2021-2027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 como objetivo el refuerzo de la I+D+I en los sectores más estratégicos tras la pandemia: salud, transición ecológica y digitalización, además de avanzar en el desarrollo y afianzamiento de la carrera científica. Incluye el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europeo de recuperación.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58639" y="22263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+mj-cs"/>
              </a:rPr>
              <a:t>Financiación para </a:t>
            </a:r>
            <a:r>
              <a:rPr lang="es-E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+mj-cs"/>
              </a:rPr>
              <a:t>I+D+i</a:t>
            </a:r>
            <a: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+mj-cs"/>
              </a:rPr>
              <a:t/>
            </a:r>
            <a:br>
              <a:rPr lang="en-U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+mj-cs"/>
              </a:rPr>
            </a:br>
            <a:endParaRPr lang="en-U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5997257" y="859594"/>
            <a:ext cx="0" cy="5887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57" y="61379"/>
            <a:ext cx="1197323" cy="7982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39" y="3872441"/>
            <a:ext cx="3234202" cy="16963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974" y="3084684"/>
            <a:ext cx="2229018" cy="31172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5938" y="2804347"/>
            <a:ext cx="2567446" cy="35507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Rectángulo 12"/>
          <p:cNvSpPr/>
          <p:nvPr/>
        </p:nvSpPr>
        <p:spPr>
          <a:xfrm>
            <a:off x="6203306" y="1115690"/>
            <a:ext cx="56452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política de investigación e innovación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jugará un papel clave en la respuesta a los desafíos provocados por la pandemia global de COVID-19. Ayudará a ejecutar el plan de recuperación de Europa, allanando el camino para salir de la crisis actual en el camino hacia un futuro más justo, basado en un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crecimiento económico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respete el planeta.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45" y="3273692"/>
            <a:ext cx="2136683" cy="213668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4945" y="154208"/>
            <a:ext cx="1440422" cy="961482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6" name="Imagen 15" descr="C:\Users\Y5163656D\AppData\Local\Microsoft\Windows\INetCache\Content.Outlook\TG8K5L0A\consejeria_sanidad-768x305.jpe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Y5163656D\AppData\Local\Microsoft\Windows\INetCache\Content.Outlook\TG8K5L0A\Consejeria-Presidencia-Justicia-y-Admon-Local_mlt3-768x246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5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12" y="1223962"/>
            <a:ext cx="9401175" cy="44100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30604" y="414512"/>
            <a:ext cx="3261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Contexto 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político</a:t>
            </a:r>
          </a:p>
          <a:p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5" name="Imagen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6" name="Imagen 5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3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0" y="-4764"/>
            <a:ext cx="3052148" cy="17168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27" y="1982485"/>
            <a:ext cx="8316486" cy="437258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718" y="676372"/>
            <a:ext cx="8296275" cy="13811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784980" y="2220686"/>
            <a:ext cx="1352938" cy="13716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3034827" y="4978708"/>
            <a:ext cx="1352938" cy="13716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56" y="2057497"/>
            <a:ext cx="2162175" cy="990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18" y="5173970"/>
            <a:ext cx="2076450" cy="9810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418" y="3568108"/>
            <a:ext cx="2076450" cy="108585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535133" y="2196508"/>
            <a:ext cx="1352938" cy="13716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026" y="1306594"/>
            <a:ext cx="9601200" cy="47910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38219" y="332633"/>
            <a:ext cx="4908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Unión Europea 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de la Salud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5" name="Imagen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6" name="Imagen 5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7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1257300"/>
            <a:ext cx="9486900" cy="43434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50090" y="618505"/>
            <a:ext cx="9691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6 i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mpa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ctos esperados - 6 destinos (áreas de trabajo)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077149" y="95285"/>
            <a:ext cx="270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Clúster Salud:</a:t>
            </a:r>
          </a:p>
        </p:txBody>
      </p:sp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7" name="Imagen 6" descr="C:\Users\Y5163656D\AppData\Local\Microsoft\Windows\INetCache\Content.Outlook\TG8K5L0A\consejeria_sanidad-768x305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Y5163656D\AppData\Local\Microsoft\Windows\INetCache\Content.Outlook\TG8K5L0A\Consejeria-Presidencia-Justicia-y-Admon-Local_mlt3-768x2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5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3" y="597031"/>
            <a:ext cx="5553075" cy="585787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57455" y="1038317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Horizonte Europa apoya la investigación y la innovación, especialmente a través de programas de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trabajo (</a:t>
            </a:r>
            <a:r>
              <a:rPr lang="es-ES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que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establecen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oportunidades de financiación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actividades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investigación e innovación. </a:t>
            </a:r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trabajo 2021-2022 cubre:</a:t>
            </a:r>
          </a:p>
          <a:p>
            <a:pPr algn="just"/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Pilar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 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las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Marie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Skłodowska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-Curie </a:t>
            </a:r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&gt; las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infraestructuras de investigación </a:t>
            </a:r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Pilar 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   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clústers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a 6 sobre desafíos globales </a:t>
            </a:r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Pilar III   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los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ecosistemas de innovación europeos </a:t>
            </a:r>
          </a:p>
          <a:p>
            <a:pPr algn="just"/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&gt; Ampliación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 participación y refuerzo del espacio europeo de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investigación</a:t>
            </a:r>
          </a:p>
          <a:p>
            <a:pPr algn="just"/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529263" y="0"/>
            <a:ext cx="6087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El </a:t>
            </a:r>
            <a:r>
              <a:rPr lang="es-E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Work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</a:t>
            </a:r>
            <a:r>
              <a:rPr lang="es-ES" sz="2800" b="1" spc="-1" dirty="0" err="1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Programme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2023-2024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826826" y="4423581"/>
            <a:ext cx="6096000" cy="2031325"/>
          </a:xfrm>
          <a:prstGeom prst="rect">
            <a:avLst/>
          </a:prstGeom>
          <a:ln w="444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Trabajo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cuestión se compone de </a:t>
            </a:r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partes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introducción, 11 secciones temáticas que cubren las áreas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mencionadas y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anexos generales, que establecen las normas que se aplican en todo el programa de trabajo, como la admisibilidad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estándar condiciones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criterios de elegibilidad, criterios de selección y adjudicación, etc.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209" y="382785"/>
            <a:ext cx="3286753" cy="46646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403" y="497406"/>
            <a:ext cx="2570114" cy="36772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67" y="2235314"/>
            <a:ext cx="3009984" cy="42909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959" y="2964543"/>
            <a:ext cx="2572723" cy="36655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3517" y="2019719"/>
            <a:ext cx="2651396" cy="37833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CuadroTexto 6"/>
          <p:cNvSpPr txBox="1"/>
          <p:nvPr/>
        </p:nvSpPr>
        <p:spPr>
          <a:xfrm>
            <a:off x="310767" y="558140"/>
            <a:ext cx="18315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Ejemplos</a:t>
            </a:r>
          </a:p>
          <a:p>
            <a:r>
              <a:rPr lang="es-ES" sz="2800" b="1" spc="-1" dirty="0" err="1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WPs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….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8" name="Imagen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8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23803" y="236367"/>
            <a:ext cx="8869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Y en </a:t>
            </a:r>
            <a:r>
              <a:rPr lang="es-E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Work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</a:t>
            </a:r>
            <a:r>
              <a:rPr lang="es-ES" sz="2800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Programmes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separados tenemos…….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52300" y="915873"/>
            <a:ext cx="9159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Consejo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Europeo de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Investigación (ERC) 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Centro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Común de Investigación (JRC) </a:t>
            </a:r>
            <a:endParaRPr lang="es-E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Consejo 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Europeo de Innovación (EIC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429" y="1995489"/>
            <a:ext cx="3133352" cy="44547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00" y="2114516"/>
            <a:ext cx="3198422" cy="45534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300" y="1294411"/>
            <a:ext cx="3494232" cy="49579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496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17" y="2215119"/>
            <a:ext cx="4791075" cy="3829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24" y="1557894"/>
            <a:ext cx="10267950" cy="6572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100" y="2296081"/>
            <a:ext cx="5124450" cy="36671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58068" y="644506"/>
            <a:ext cx="5513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Entendiendo un </a:t>
            </a:r>
            <a:r>
              <a:rPr lang="es-ES" sz="32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</a:t>
            </a:r>
            <a:r>
              <a:rPr lang="es-ES" sz="32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…….</a:t>
            </a:r>
            <a:endParaRPr lang="en-US" sz="32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8" name="Imagen 7" descr="C:\Users\Y5163656D\AppData\Local\Microsoft\Windows\INetCache\Content.Outlook\TG8K5L0A\consejeria_sanidad-768x305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Y5163656D\AppData\Local\Microsoft\Windows\INetCache\Content.Outlook\TG8K5L0A\Consejeria-Presidencia-Justicia-y-Admon-Local_mlt3-768x2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logo-UTAPE-500px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73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38400" y="7414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070"/>
            <a:ext cx="1553639" cy="445361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94656" y="5092943"/>
            <a:ext cx="2753263" cy="1169551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79388" indent="-179388" algn="just">
              <a:buFont typeface="Arial" pitchFamily="34" charset="0"/>
              <a:buChar char="•"/>
              <a:defRPr/>
            </a:pP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perfila el problema, especifica el enfoque y los límites de la acción potencial pero sin entrar a describir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abordamientos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particulares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81000" y="1149334"/>
            <a:ext cx="2442132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Outcome</a:t>
            </a:r>
            <a:r>
              <a:rPr lang="es-ES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 los </a:t>
            </a: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elementos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clave de que es lo que se espera que se alcance en este </a:t>
            </a:r>
            <a:r>
              <a:rPr lang="es-E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460850" y="6287348"/>
            <a:ext cx="3379529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el esquema de financiación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77179" y="144850"/>
            <a:ext cx="948528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Las oportunidades de financiación están en los </a:t>
            </a:r>
            <a:r>
              <a:rPr lang="es-ES" sz="2800" b="1" spc="-1" dirty="0" err="1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WPs</a:t>
            </a:r>
            <a:endParaRPr lang="es-ES" sz="2800" b="1" spc="-1" dirty="0" smtClean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  <a:p>
            <a:pPr algn="ctr"/>
            <a:r>
              <a:rPr lang="es-ES" b="1" spc="-1" dirty="0" err="1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Topic</a:t>
            </a:r>
            <a:r>
              <a:rPr lang="es-ES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</a:t>
            </a:r>
            <a:r>
              <a:rPr lang="es-ES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en el </a:t>
            </a:r>
            <a:r>
              <a:rPr lang="es-ES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Work</a:t>
            </a:r>
            <a:r>
              <a:rPr lang="es-ES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</a:t>
            </a:r>
            <a:r>
              <a:rPr lang="es-ES" b="1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Programme</a:t>
            </a:r>
            <a:r>
              <a:rPr lang="es-ES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(2021 – 2022)</a:t>
            </a:r>
            <a:endParaRPr lang="en-US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286929" y="4719940"/>
            <a:ext cx="2020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 smtClean="0">
                <a:solidFill>
                  <a:srgbClr val="00B0F0"/>
                </a:solidFill>
              </a:rPr>
              <a:t>Work</a:t>
            </a:r>
            <a:r>
              <a:rPr lang="es-ES" sz="1200" b="1" dirty="0" smtClean="0">
                <a:solidFill>
                  <a:srgbClr val="00B0F0"/>
                </a:solidFill>
              </a:rPr>
              <a:t> </a:t>
            </a:r>
            <a:r>
              <a:rPr lang="es-ES" sz="1200" b="1" dirty="0" err="1" smtClean="0">
                <a:solidFill>
                  <a:srgbClr val="00B0F0"/>
                </a:solidFill>
              </a:rPr>
              <a:t>Programme</a:t>
            </a:r>
            <a:r>
              <a:rPr lang="es-ES" sz="1200" b="1" dirty="0" smtClean="0">
                <a:solidFill>
                  <a:srgbClr val="00B0F0"/>
                </a:solidFill>
              </a:rPr>
              <a:t> 2021-2022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016434" y="984295"/>
            <a:ext cx="1301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</a:rPr>
              <a:t>Titulo del </a:t>
            </a:r>
            <a:r>
              <a:rPr lang="es-ES" sz="1400" b="1" dirty="0" err="1" smtClean="0">
                <a:solidFill>
                  <a:srgbClr val="FF0000"/>
                </a:solidFill>
              </a:rPr>
              <a:t>topic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9" y="2887053"/>
            <a:ext cx="2062248" cy="10881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000" y="2288465"/>
            <a:ext cx="1676294" cy="23928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2037" y="1478900"/>
            <a:ext cx="3244908" cy="52500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129" y="1886133"/>
            <a:ext cx="3357224" cy="230246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130" y="4306959"/>
            <a:ext cx="3357224" cy="73153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1431" y="5042320"/>
            <a:ext cx="3448316" cy="158677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1048" y="1231533"/>
            <a:ext cx="3479331" cy="4909954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8361048" y="1231533"/>
            <a:ext cx="3620632" cy="5030961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4599389" y="1370926"/>
            <a:ext cx="3589618" cy="53203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4666137" y="1370926"/>
            <a:ext cx="3257896" cy="339349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4642037" y="1727711"/>
            <a:ext cx="740027" cy="166775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          </a:t>
            </a:r>
            <a:endParaRPr lang="en-US" dirty="0"/>
          </a:p>
        </p:txBody>
      </p:sp>
      <p:sp>
        <p:nvSpPr>
          <p:cNvPr id="11" name="Rectángulo 10"/>
          <p:cNvSpPr/>
          <p:nvPr/>
        </p:nvSpPr>
        <p:spPr>
          <a:xfrm>
            <a:off x="6573135" y="1905739"/>
            <a:ext cx="1443831" cy="169674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6820487" y="2443437"/>
            <a:ext cx="894141" cy="111968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4692704" y="5039273"/>
            <a:ext cx="436943" cy="14929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4635441" y="2796856"/>
            <a:ext cx="800836" cy="180393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4616931" y="2577518"/>
            <a:ext cx="678826" cy="22559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0" grpId="0" animBg="1"/>
      <p:bldP spid="8" grpId="0" animBg="1"/>
      <p:bldP spid="11" grpId="0" animBg="1"/>
      <p:bldP spid="12" grpId="0" animBg="1"/>
      <p:bldP spid="13" grpId="0" animBg="1"/>
      <p:bldP spid="9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26" y="1460665"/>
            <a:ext cx="3309398" cy="4649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185" y="1449837"/>
            <a:ext cx="3260063" cy="4649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209" y="1451722"/>
            <a:ext cx="3297730" cy="46670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CuadroTexto 4"/>
          <p:cNvSpPr txBox="1"/>
          <p:nvPr/>
        </p:nvSpPr>
        <p:spPr>
          <a:xfrm>
            <a:off x="464725" y="178129"/>
            <a:ext cx="109477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olvidar leer bien el ¨</a:t>
            </a:r>
            <a:r>
              <a:rPr lang="es-ES" sz="2400" b="1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Destination</a:t>
            </a:r>
            <a:r>
              <a:rPr lang="es-ES" sz="2400" b="1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¨!!!</a:t>
            </a:r>
          </a:p>
          <a:p>
            <a:endParaRPr lang="es-ES" dirty="0"/>
          </a:p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que pertenece el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detectar mas impactos esperados y tenerlos en cuanta en la propuestas…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3788229" y="3859481"/>
            <a:ext cx="926275" cy="3681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02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62419" y="-378610"/>
            <a:ext cx="122331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¿Y que tal lo hemos hecho?</a:t>
            </a:r>
          </a:p>
          <a:p>
            <a:pPr algn="ctr"/>
            <a:r>
              <a:rPr lang="es-ES" sz="20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Resumen </a:t>
            </a:r>
            <a:r>
              <a:rPr lang="es-ES" sz="20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indicadores </a:t>
            </a:r>
            <a:r>
              <a:rPr lang="es-ES" sz="20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SALUD, CAMBIO DEMOGRÁFICO Y BIENESTAR </a:t>
            </a:r>
            <a:r>
              <a:rPr lang="es-ES" sz="20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– H2020</a:t>
            </a:r>
            <a:endParaRPr lang="en-US" sz="20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482735" y="626084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041416" y="5216703"/>
            <a:ext cx="10733808" cy="1569660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España alcanza un retorno del </a:t>
            </a:r>
            <a:r>
              <a:rPr lang="es-E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10,4%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UE-28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Horizonte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 y el segundo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participaciones,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frente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8.3% obtenido en el VII Programa Marco</a:t>
            </a:r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liderazgo de proyectos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las entidades españolas alcanza el 17%, con España como primer país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6.114 millones de euros en subvenciones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financiar actividades de investigación e innovación en nuestro país, lo que supone un incremento del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frente al pasado VII Programa Marco.</a:t>
            </a:r>
            <a:endParaRPr lang="es-ES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España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destaca como el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primer país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mayor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 en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"Innovación en las PYME" con el 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18,3%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UE-28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94" y="1081869"/>
            <a:ext cx="6494316" cy="40673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260" y="1320562"/>
            <a:ext cx="4080632" cy="31120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9990" y="4487639"/>
            <a:ext cx="1479839" cy="674063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755343" y="3151991"/>
            <a:ext cx="968188" cy="494851"/>
          </a:xfrm>
          <a:prstGeom prst="ellipse">
            <a:avLst/>
          </a:prstGeom>
          <a:solidFill>
            <a:schemeClr val="accent1">
              <a:alpha val="0"/>
            </a:schemeClr>
          </a:solidFill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8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970348" y="558141"/>
            <a:ext cx="551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Implementación WP de Salud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138" y="1312433"/>
            <a:ext cx="4789143" cy="40821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37" y="1327036"/>
            <a:ext cx="2874926" cy="406753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Imagen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1" name="Imagen 10" descr="C:\Users\Y5163656D\AppData\Local\Microsoft\Windows\INetCache\Content.Outlook\TG8K5L0A\consejeria_sanidad-768x305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Y5163656D\AppData\Local\Microsoft\Windows\INetCache\Content.Outlook\TG8K5L0A\Consejeria-Presidencia-Justicia-y-Admon-Local_mlt3-768x2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alud en Europa, cinco claves para conocer el estado actu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48" y="5394567"/>
            <a:ext cx="4440545" cy="16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C:\Users\Y5163656D\AppData\Local\Microsoft\Windows\INetCache\Content.Outlook\TG8K5L0A\logo-UTAPE-500px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6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275"/>
            <a:ext cx="12192000" cy="58754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6641" y="57569"/>
            <a:ext cx="11582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Aspectos 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horizontales 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relevantes en loas propuestas/proyectos</a:t>
            </a:r>
            <a:endParaRPr lang="en-U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6" name="Imagen 5" descr="C:\Users\Y5163656D\AppData\Local\Microsoft\Windows\INetCache\Content.Outlook\TG8K5L0A\logo-UTAPE-500px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6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43105" cy="4136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33353" y="1759173"/>
            <a:ext cx="3219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s-ES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Si </a:t>
            </a:r>
            <a:r>
              <a:rPr lang="es-ES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quieres formar parte de nuestra lista de difusión escríbenos a este correo </a:t>
            </a:r>
            <a:r>
              <a:rPr lang="es-ES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electrónico: </a:t>
            </a:r>
            <a:r>
              <a:rPr lang="es-ES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hlinkClick r:id="rId3"/>
              </a:rPr>
              <a:t>utape@salud.madrid.org</a:t>
            </a:r>
            <a:r>
              <a:rPr lang="es-ES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 </a:t>
            </a:r>
            <a:r>
              <a:rPr lang="es-ES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</a:t>
            </a:r>
            <a:endParaRPr lang="es-ES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/>
          <a:stretch/>
        </p:blipFill>
        <p:spPr>
          <a:xfrm>
            <a:off x="6650781" y="5282432"/>
            <a:ext cx="1831994" cy="62026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30" y="5029667"/>
            <a:ext cx="1617666" cy="12641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87" y="5035192"/>
            <a:ext cx="1173276" cy="1265434"/>
          </a:xfrm>
          <a:prstGeom prst="rect">
            <a:avLst/>
          </a:prstGeom>
        </p:spPr>
      </p:pic>
      <p:pic>
        <p:nvPicPr>
          <p:cNvPr id="7" name="Picture 2" descr="Resultado de imagen de pregunt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07" y="1522001"/>
            <a:ext cx="22288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7137861" y="10110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Muchas gracias por vuestra atención!!</a:t>
            </a:r>
          </a:p>
          <a:p>
            <a:endParaRPr lang="es-ES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4213845"/>
            <a:ext cx="437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Conócenos </a:t>
            </a:r>
            <a:r>
              <a:rPr lang="es-ES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mejor en: </a:t>
            </a:r>
            <a:r>
              <a:rPr lang="es-ES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hlinkClick r:id="rId8"/>
              </a:rPr>
              <a:t>www.utape.org</a:t>
            </a:r>
            <a:r>
              <a:rPr lang="es-ES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  </a:t>
            </a:r>
            <a:endParaRPr lang="es-ES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3774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2" y="887014"/>
            <a:ext cx="11388954" cy="499609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96929" y="363794"/>
            <a:ext cx="4394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Por donde empezar……</a:t>
            </a:r>
          </a:p>
        </p:txBody>
      </p:sp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8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441C2E6-5150-49FA-877D-2AE5D9FAC1F5}"/>
              </a:ext>
            </a:extLst>
          </p:cNvPr>
          <p:cNvSpPr txBox="1"/>
          <p:nvPr/>
        </p:nvSpPr>
        <p:spPr>
          <a:xfrm>
            <a:off x="884425" y="811614"/>
            <a:ext cx="1033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¿Quién puede participar en 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el Programa Marco de la UE?</a:t>
            </a:r>
            <a:endParaRPr lang="es-E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7" name="Imagen 6" descr="C:\Users\Y5163656D\AppData\Local\Microsoft\Windows\INetCache\Content.Outlook\TG8K5L0A\consejeria_sanidad-768x30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Y5163656D\AppData\Local\Microsoft\Windows\INetCache\Content.Outlook\TG8K5L0A\Consejeria-Presidencia-Justicia-y-Admon-Local_mlt3-768x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6603CDB-E2FC-4991-8BBB-400D6013A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474" y="1334834"/>
            <a:ext cx="8626162" cy="5364529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logo-UTAPE-500px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3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461669" y="497512"/>
            <a:ext cx="640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¿Quién puede recibir 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financiación</a:t>
            </a:r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?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02" y="1547550"/>
            <a:ext cx="6724650" cy="21240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89" y="3933114"/>
            <a:ext cx="6238875" cy="1743075"/>
          </a:xfrm>
          <a:prstGeom prst="rect">
            <a:avLst/>
          </a:prstGeom>
        </p:spPr>
      </p:pic>
      <p:pic>
        <p:nvPicPr>
          <p:cNvPr id="2050" name="Picture 2" descr="Resultado de imagen de union europ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58" y="2117033"/>
            <a:ext cx="3228768" cy="31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12" name="Imagen 11" descr="C:\Users\Y5163656D\AppData\Local\Microsoft\Windows\INetCache\Content.Outlook\TG8K5L0A\consejeria_sanidad-768x305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C:\Users\Y5163656D\AppData\Local\Microsoft\Windows\INetCache\Content.Outlook\TG8K5L0A\Consejeria-Presidencia-Justicia-y-Admon-Local_mlt3-768x2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Y5163656D\AppData\Local\Microsoft\Windows\INetCache\Content.Outlook\TG8K5L0A\logo-UTAPE-500px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5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56" y="1640146"/>
            <a:ext cx="9541132" cy="41949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13668" y="786580"/>
            <a:ext cx="8879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¿Quién puede participar</a:t>
            </a:r>
            <a:r>
              <a:rPr lang="es-ES" sz="2800" b="1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</a:rPr>
              <a:t>?....las reglas del juego..</a:t>
            </a:r>
            <a:endParaRPr lang="es-ES" sz="2800" b="1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Tahoma"/>
              <a:ea typeface="Tahoma"/>
            </a:endParaRPr>
          </a:p>
        </p:txBody>
      </p:sp>
      <p:pic>
        <p:nvPicPr>
          <p:cNvPr id="8" name="Imagen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75" y="6282382"/>
            <a:ext cx="1750425" cy="531520"/>
          </a:xfrm>
          <a:prstGeom prst="rect">
            <a:avLst/>
          </a:prstGeom>
        </p:spPr>
      </p:pic>
      <p:pic>
        <p:nvPicPr>
          <p:cNvPr id="9" name="Imagen 8" descr="C:\Users\Y5163656D\AppData\Local\Microsoft\Windows\INetCache\Content.Outlook\TG8K5L0A\consejeria_sanidad-768x30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67" y="6303773"/>
            <a:ext cx="1413086" cy="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C:\Users\Y5163656D\AppData\Local\Microsoft\Windows\INetCache\Content.Outlook\TG8K5L0A\Consejeria-Presidencia-Justicia-y-Admon-Local_mlt3-768x2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52" y="6302630"/>
            <a:ext cx="1713528" cy="50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C:\Users\Y5163656D\AppData\Local\Microsoft\Windows\INetCache\Content.Outlook\TG8K5L0A\logo-UTAPE-500px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" y="6302630"/>
            <a:ext cx="1840154" cy="55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21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44856</TotalTime>
  <Words>2617</Words>
  <Application>Microsoft Office PowerPoint</Application>
  <PresentationFormat>Panorámica</PresentationFormat>
  <Paragraphs>262</Paragraphs>
  <Slides>52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1" baseType="lpstr">
      <vt:lpstr>Aharoni</vt:lpstr>
      <vt:lpstr>Arial</vt:lpstr>
      <vt:lpstr>Calibri</vt:lpstr>
      <vt:lpstr>Calibri Light</vt:lpstr>
      <vt:lpstr>Open Sans</vt:lpstr>
      <vt:lpstr>Tahoma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Consejeria de Sanidad</dc:creator>
  <cp:lastModifiedBy>Castillo Badal.Alberto</cp:lastModifiedBy>
  <cp:revision>163</cp:revision>
  <cp:lastPrinted>2021-07-06T12:46:25Z</cp:lastPrinted>
  <dcterms:created xsi:type="dcterms:W3CDTF">2021-06-23T08:31:47Z</dcterms:created>
  <dcterms:modified xsi:type="dcterms:W3CDTF">2024-05-10T11:10:54Z</dcterms:modified>
</cp:coreProperties>
</file>